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x="18288000" cy="10287000"/>
  <p:notesSz cx="6858000" cy="9144000"/>
  <p:embeddedFontLst>
    <p:embeddedFont>
      <p:font typeface="HK Modular" charset="1" panose="00000800000000000000"/>
      <p:regular r:id="rId90"/>
    </p:embeddedFont>
    <p:embeddedFont>
      <p:font typeface="Raleway" charset="1" panose="00000000000000000000"/>
      <p:regular r:id="rId91"/>
    </p:embeddedFont>
    <p:embeddedFont>
      <p:font typeface="Raleway Bold" charset="1" panose="00000000000000000000"/>
      <p:regular r:id="rId92"/>
    </p:embeddedFont>
    <p:embeddedFont>
      <p:font typeface="Raleway Light" charset="1" panose="00000000000000000000"/>
      <p:regular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11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43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4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4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https://tecfy.com.br/blog/5-tendencias-do-setor-educacional-para-2025/" TargetMode="External" Type="http://schemas.openxmlformats.org/officeDocument/2006/relationships/hyperlink"/><Relationship Id="rId7" Target="https://tecfy.com.br/blog/5-tendencias-do-setor-educacional-para-2025/" TargetMode="External" Type="http://schemas.openxmlformats.org/officeDocument/2006/relationships/hyperlink"/><Relationship Id="rId8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48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sv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7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7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1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7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8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8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9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9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9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5.jpeg" Type="http://schemas.openxmlformats.org/officeDocument/2006/relationships/image"/><Relationship Id="rId6" Target="../media/VAGeRnlmgHA.mp4" Type="http://schemas.openxmlformats.org/officeDocument/2006/relationships/video"/><Relationship Id="rId7" Target="../media/VAGeRnlmgHA.mp4" Type="http://schemas.microsoft.com/office/2007/relationships/media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7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98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99.png" Type="http://schemas.openxmlformats.org/officeDocument/2006/relationships/image"/><Relationship Id="rId8" Target="../media/image10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0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1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0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0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0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0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06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07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08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09.jpeg" Type="http://schemas.openxmlformats.org/officeDocument/2006/relationships/image"/><Relationship Id="rId6" Target="../media/VAGeRvB0joA.mp4" Type="http://schemas.openxmlformats.org/officeDocument/2006/relationships/video"/><Relationship Id="rId7" Target="../media/VAGeRvB0joA.mp4" Type="http://schemas.microsoft.com/office/2007/relationships/media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0.png" Type="http://schemas.openxmlformats.org/officeDocument/2006/relationships/image"/><Relationship Id="rId6" Target="../media/image111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3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4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7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18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19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20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21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22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24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25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26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27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128.png" Type="http://schemas.openxmlformats.org/officeDocument/2006/relationships/image"/><Relationship Id="rId8" Target="../media/image129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1.png" Type="http://schemas.openxmlformats.org/officeDocument/2006/relationships/image"/><Relationship Id="rId5" Target="../media/image130.jpeg" Type="http://schemas.openxmlformats.org/officeDocument/2006/relationships/image"/><Relationship Id="rId6" Target="../media/VAGeRgAH7lU.mp4" Type="http://schemas.openxmlformats.org/officeDocument/2006/relationships/video"/><Relationship Id="rId7" Target="../media/VAGeRgAH7lU.mp4" Type="http://schemas.microsoft.com/office/2007/relationships/media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1.png" Type="http://schemas.openxmlformats.org/officeDocument/2006/relationships/image"/><Relationship Id="rId4" Target="../media/image132.sv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https://www.tecfy.com.br" TargetMode="External" Type="http://schemas.openxmlformats.org/officeDocument/2006/relationships/hyperlink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https://www.totvs.com/blog/instituicao-de-ensino/tendencias-educacional/" TargetMode="External" Type="http://schemas.openxmlformats.org/officeDocument/2006/relationships/hyperlink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jpeg" Type="http://schemas.openxmlformats.org/officeDocument/2006/relationships/image"/><Relationship Id="rId3" Target="../media/image134.png" Type="http://schemas.openxmlformats.org/officeDocument/2006/relationships/image"/><Relationship Id="rId4" Target="../media/image135.png" Type="http://schemas.openxmlformats.org/officeDocument/2006/relationships/image"/><Relationship Id="rId5" Target="../media/image136.png" Type="http://schemas.openxmlformats.org/officeDocument/2006/relationships/image"/><Relationship Id="rId6" Target="../media/image137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jpe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11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7491" y="29029"/>
            <a:ext cx="3200509" cy="1716637"/>
          </a:xfrm>
          <a:custGeom>
            <a:avLst/>
            <a:gdLst/>
            <a:ahLst/>
            <a:cxnLst/>
            <a:rect r="r" b="b" t="t" l="l"/>
            <a:pathLst>
              <a:path h="1716637" w="3200509">
                <a:moveTo>
                  <a:pt x="0" y="0"/>
                </a:moveTo>
                <a:lnTo>
                  <a:pt x="3200509" y="0"/>
                </a:lnTo>
                <a:lnTo>
                  <a:pt x="3200509" y="1716637"/>
                </a:lnTo>
                <a:lnTo>
                  <a:pt x="0" y="1716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44203" y="3665614"/>
            <a:ext cx="3799594" cy="678844"/>
          </a:xfrm>
          <a:custGeom>
            <a:avLst/>
            <a:gdLst/>
            <a:ahLst/>
            <a:cxnLst/>
            <a:rect r="r" b="b" t="t" l="l"/>
            <a:pathLst>
              <a:path h="678844" w="3799594">
                <a:moveTo>
                  <a:pt x="0" y="0"/>
                </a:moveTo>
                <a:lnTo>
                  <a:pt x="3799594" y="0"/>
                </a:lnTo>
                <a:lnTo>
                  <a:pt x="3799594" y="678843"/>
                </a:lnTo>
                <a:lnTo>
                  <a:pt x="0" y="678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74523" y="8402499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75200" y="8108816"/>
            <a:ext cx="2311059" cy="638693"/>
          </a:xfrm>
          <a:custGeom>
            <a:avLst/>
            <a:gdLst/>
            <a:ahLst/>
            <a:cxnLst/>
            <a:rect r="r" b="b" t="t" l="l"/>
            <a:pathLst>
              <a:path h="638693" w="2311059">
                <a:moveTo>
                  <a:pt x="0" y="0"/>
                </a:moveTo>
                <a:lnTo>
                  <a:pt x="2311059" y="0"/>
                </a:lnTo>
                <a:lnTo>
                  <a:pt x="2311059" y="638692"/>
                </a:lnTo>
                <a:lnTo>
                  <a:pt x="0" y="6386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24636" y="4830232"/>
            <a:ext cx="12612187" cy="145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b="true" sz="10314">
                <a:solidFill>
                  <a:srgbClr val="071F37"/>
                </a:solidFill>
                <a:latin typeface="HK Modular"/>
                <a:ea typeface="HK Modular"/>
                <a:cs typeface="HK Modular"/>
                <a:sym typeface="HK Modular"/>
              </a:rPr>
              <a:t>TUTOR.IA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48690" y="2505450"/>
            <a:ext cx="3245359" cy="41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0"/>
              </a:lnSpc>
              <a:spcBef>
                <a:spcPct val="0"/>
              </a:spcBef>
            </a:pPr>
            <a:r>
              <a:rPr lang="en-US" sz="286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ADA.NET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80357" y="6460224"/>
            <a:ext cx="8100746" cy="45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3175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Assistente Virtual Para Alunos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244203" y="1926943"/>
            <a:ext cx="1955044" cy="1553050"/>
          </a:xfrm>
          <a:custGeom>
            <a:avLst/>
            <a:gdLst/>
            <a:ahLst/>
            <a:cxnLst/>
            <a:rect r="r" b="b" t="t" l="l"/>
            <a:pathLst>
              <a:path h="1553050" w="1955044">
                <a:moveTo>
                  <a:pt x="0" y="0"/>
                </a:moveTo>
                <a:lnTo>
                  <a:pt x="1955044" y="0"/>
                </a:lnTo>
                <a:lnTo>
                  <a:pt x="1955044" y="1553050"/>
                </a:lnTo>
                <a:lnTo>
                  <a:pt x="0" y="1553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942" r="0" b="-1294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06523" y="-35591"/>
            <a:ext cx="15139018" cy="1845878"/>
            <a:chOff x="0" y="0"/>
            <a:chExt cx="333310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33101" cy="406400"/>
            </a:xfrm>
            <a:custGeom>
              <a:avLst/>
              <a:gdLst/>
              <a:ahLst/>
              <a:cxnLst/>
              <a:rect r="r" b="b" t="t" l="l"/>
              <a:pathLst>
                <a:path h="406400" w="3333101">
                  <a:moveTo>
                    <a:pt x="312990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129901" y="406400"/>
                  </a:lnTo>
                  <a:lnTo>
                    <a:pt x="3333101" y="203200"/>
                  </a:lnTo>
                  <a:lnTo>
                    <a:pt x="3129901" y="0"/>
                  </a:lnTo>
                  <a:close/>
                </a:path>
              </a:pathLst>
            </a:custGeom>
            <a:solidFill>
              <a:srgbClr val="45616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21880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49799" y="40511"/>
            <a:ext cx="1769775" cy="1769775"/>
          </a:xfrm>
          <a:custGeom>
            <a:avLst/>
            <a:gdLst/>
            <a:ahLst/>
            <a:cxnLst/>
            <a:rect r="r" b="b" t="t" l="l"/>
            <a:pathLst>
              <a:path h="1769775" w="1769775">
                <a:moveTo>
                  <a:pt x="0" y="0"/>
                </a:moveTo>
                <a:lnTo>
                  <a:pt x="1769775" y="0"/>
                </a:lnTo>
                <a:lnTo>
                  <a:pt x="1769775" y="1769775"/>
                </a:lnTo>
                <a:lnTo>
                  <a:pt x="0" y="1769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83195" y="614905"/>
            <a:ext cx="96950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Projeto e Desenvolvimento de Software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51667" y="150720"/>
            <a:ext cx="9222637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Prof. Dr. Thales Levi Azevedo Valente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83195" y="1128620"/>
            <a:ext cx="96950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Engenharia da Computação / CCET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2228" y="3240779"/>
            <a:ext cx="4550057" cy="4550057"/>
          </a:xfrm>
          <a:custGeom>
            <a:avLst/>
            <a:gdLst/>
            <a:ahLst/>
            <a:cxnLst/>
            <a:rect r="r" b="b" t="t" l="l"/>
            <a:pathLst>
              <a:path h="4550057" w="4550057">
                <a:moveTo>
                  <a:pt x="0" y="0"/>
                </a:moveTo>
                <a:lnTo>
                  <a:pt x="4550057" y="0"/>
                </a:lnTo>
                <a:lnTo>
                  <a:pt x="4550057" y="4550056"/>
                </a:lnTo>
                <a:lnTo>
                  <a:pt x="0" y="455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0559" y="2949945"/>
            <a:ext cx="1489855" cy="1662321"/>
          </a:xfrm>
          <a:custGeom>
            <a:avLst/>
            <a:gdLst/>
            <a:ahLst/>
            <a:cxnLst/>
            <a:rect r="r" b="b" t="t" l="l"/>
            <a:pathLst>
              <a:path h="1662321" w="1489855">
                <a:moveTo>
                  <a:pt x="0" y="0"/>
                </a:moveTo>
                <a:lnTo>
                  <a:pt x="1489855" y="0"/>
                </a:lnTo>
                <a:lnTo>
                  <a:pt x="1489855" y="1662320"/>
                </a:lnTo>
                <a:lnTo>
                  <a:pt x="0" y="1662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173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DEPOIS DO TUTOR I.A</a:t>
            </a:r>
          </a:p>
          <a:p>
            <a:pPr algn="ctr">
              <a:lnSpc>
                <a:spcPts val="6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91634" y="4014171"/>
            <a:ext cx="3170456" cy="84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b="true" sz="307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Organização Eficiente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5918" y="5015194"/>
            <a:ext cx="4034022" cy="102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8"/>
              </a:lnSpc>
              <a:spcBef>
                <a:spcPct val="0"/>
              </a:spcBef>
            </a:pPr>
            <a:r>
              <a:rPr lang="en-US" sz="245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recebem lembretes automáticos e têm todas as informações centralizadas.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8963" y="3340392"/>
            <a:ext cx="753910" cy="65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  <a:spcBef>
                <a:spcPct val="0"/>
              </a:spcBef>
            </a:pPr>
            <a:r>
              <a:rPr lang="en-US" b="true" sz="461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341862" y="3240779"/>
            <a:ext cx="4550057" cy="4550057"/>
          </a:xfrm>
          <a:custGeom>
            <a:avLst/>
            <a:gdLst/>
            <a:ahLst/>
            <a:cxnLst/>
            <a:rect r="r" b="b" t="t" l="l"/>
            <a:pathLst>
              <a:path h="4550057" w="4550057">
                <a:moveTo>
                  <a:pt x="0" y="0"/>
                </a:moveTo>
                <a:lnTo>
                  <a:pt x="4550057" y="0"/>
                </a:lnTo>
                <a:lnTo>
                  <a:pt x="4550057" y="4550056"/>
                </a:lnTo>
                <a:lnTo>
                  <a:pt x="0" y="455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60192" y="2949945"/>
            <a:ext cx="1489855" cy="1662321"/>
          </a:xfrm>
          <a:custGeom>
            <a:avLst/>
            <a:gdLst/>
            <a:ahLst/>
            <a:cxnLst/>
            <a:rect r="r" b="b" t="t" l="l"/>
            <a:pathLst>
              <a:path h="1662321" w="1489855">
                <a:moveTo>
                  <a:pt x="0" y="0"/>
                </a:moveTo>
                <a:lnTo>
                  <a:pt x="1489855" y="0"/>
                </a:lnTo>
                <a:lnTo>
                  <a:pt x="1489855" y="1662320"/>
                </a:lnTo>
                <a:lnTo>
                  <a:pt x="0" y="1662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50047" y="3762967"/>
            <a:ext cx="3200177" cy="84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b="true" sz="307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Cumprimento de Prazos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5551" y="5031365"/>
            <a:ext cx="4069364" cy="101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6"/>
              </a:lnSpc>
              <a:spcBef>
                <a:spcPct val="0"/>
              </a:spcBef>
            </a:pPr>
            <a:r>
              <a:rPr lang="en-US" sz="24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 lembretes constantes, os alunos não perdem mais prazos importantes.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8597" y="3340392"/>
            <a:ext cx="753910" cy="65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  <a:spcBef>
                <a:spcPct val="0"/>
              </a:spcBef>
            </a:pPr>
            <a:r>
              <a:rPr lang="en-US" b="true" sz="461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792421" y="3240779"/>
            <a:ext cx="4550057" cy="4550057"/>
          </a:xfrm>
          <a:custGeom>
            <a:avLst/>
            <a:gdLst/>
            <a:ahLst/>
            <a:cxnLst/>
            <a:rect r="r" b="b" t="t" l="l"/>
            <a:pathLst>
              <a:path h="4550057" w="4550057">
                <a:moveTo>
                  <a:pt x="0" y="0"/>
                </a:moveTo>
                <a:lnTo>
                  <a:pt x="4550057" y="0"/>
                </a:lnTo>
                <a:lnTo>
                  <a:pt x="4550057" y="4550056"/>
                </a:lnTo>
                <a:lnTo>
                  <a:pt x="0" y="455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410752" y="2949945"/>
            <a:ext cx="1489855" cy="1662321"/>
          </a:xfrm>
          <a:custGeom>
            <a:avLst/>
            <a:gdLst/>
            <a:ahLst/>
            <a:cxnLst/>
            <a:rect r="r" b="b" t="t" l="l"/>
            <a:pathLst>
              <a:path h="1662321" w="1489855">
                <a:moveTo>
                  <a:pt x="0" y="0"/>
                </a:moveTo>
                <a:lnTo>
                  <a:pt x="1489854" y="0"/>
                </a:lnTo>
                <a:lnTo>
                  <a:pt x="1489854" y="1662320"/>
                </a:lnTo>
                <a:lnTo>
                  <a:pt x="0" y="1662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694775" y="4014171"/>
            <a:ext cx="3564525" cy="43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b="true" sz="307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Suporte Imediato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29564" y="5030583"/>
            <a:ext cx="3821939" cy="140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1"/>
              </a:lnSpc>
              <a:spcBef>
                <a:spcPct val="0"/>
              </a:spcBef>
            </a:pPr>
            <a:r>
              <a:rPr lang="en-US" sz="25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Chatbot acadêmico está sempre disponível para responder dúvidas e fornecer assistência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19156" y="3340392"/>
            <a:ext cx="753910" cy="65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  <a:spcBef>
                <a:spcPct val="0"/>
              </a:spcBef>
            </a:pPr>
            <a:r>
              <a:rPr lang="en-US" b="true" sz="461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779295" y="8019435"/>
            <a:ext cx="1678597" cy="1678597"/>
          </a:xfrm>
          <a:custGeom>
            <a:avLst/>
            <a:gdLst/>
            <a:ahLst/>
            <a:cxnLst/>
            <a:rect r="r" b="b" t="t" l="l"/>
            <a:pathLst>
              <a:path h="1678597" w="1678597">
                <a:moveTo>
                  <a:pt x="0" y="0"/>
                </a:moveTo>
                <a:lnTo>
                  <a:pt x="1678597" y="0"/>
                </a:lnTo>
                <a:lnTo>
                  <a:pt x="1678597" y="1678598"/>
                </a:lnTo>
                <a:lnTo>
                  <a:pt x="0" y="16785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10</a:t>
            </a:r>
          </a:p>
        </p:txBody>
      </p:sp>
    </p:spTree>
  </p:cSld>
  <p:clrMapOvr>
    <a:masterClrMapping/>
  </p:clrMapOvr>
  <p:transition spd="med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0687" y="3257802"/>
            <a:ext cx="8388744" cy="5597580"/>
          </a:xfrm>
          <a:custGeom>
            <a:avLst/>
            <a:gdLst/>
            <a:ahLst/>
            <a:cxnLst/>
            <a:rect r="r" b="b" t="t" l="l"/>
            <a:pathLst>
              <a:path h="5597580" w="8388744">
                <a:moveTo>
                  <a:pt x="0" y="0"/>
                </a:moveTo>
                <a:lnTo>
                  <a:pt x="8388744" y="0"/>
                </a:lnTo>
                <a:lnTo>
                  <a:pt x="8388744" y="5597580"/>
                </a:lnTo>
                <a:lnTo>
                  <a:pt x="0" y="5597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6071" y="2237866"/>
            <a:ext cx="6802634" cy="86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PRÁTICA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955792"/>
            <a:ext cx="8141904" cy="570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Maria é uma estudante de engenharia.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Frequentemente esquecia de entregar trabalhos.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Perdia prazos para participar de aulas online de Projeto e Desenvolvimento de Software.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Precisava verificar manualmente várias plataformas.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Esse processo gerava confusão e atrasos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42601" y="3988155"/>
            <a:ext cx="6032325" cy="4018338"/>
          </a:xfrm>
          <a:custGeom>
            <a:avLst/>
            <a:gdLst/>
            <a:ahLst/>
            <a:cxnLst/>
            <a:rect r="r" b="b" t="t" l="l"/>
            <a:pathLst>
              <a:path h="4018338" w="6032325">
                <a:moveTo>
                  <a:pt x="0" y="0"/>
                </a:moveTo>
                <a:lnTo>
                  <a:pt x="6032325" y="0"/>
                </a:lnTo>
                <a:lnTo>
                  <a:pt x="6032325" y="4018338"/>
                </a:lnTo>
                <a:lnTo>
                  <a:pt x="0" y="40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11</a:t>
            </a:r>
          </a:p>
        </p:txBody>
      </p:sp>
    </p:spTree>
  </p:cSld>
  <p:clrMapOvr>
    <a:masterClrMapping/>
  </p:clrMapOvr>
  <p:transition spd="med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6071" y="2237866"/>
            <a:ext cx="6802634" cy="86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PRÁTICA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76071" y="3509546"/>
            <a:ext cx="7086292" cy="4330465"/>
          </a:xfrm>
          <a:custGeom>
            <a:avLst/>
            <a:gdLst/>
            <a:ahLst/>
            <a:cxnLst/>
            <a:rect r="r" b="b" t="t" l="l"/>
            <a:pathLst>
              <a:path h="4330465" w="7086292">
                <a:moveTo>
                  <a:pt x="0" y="0"/>
                </a:moveTo>
                <a:lnTo>
                  <a:pt x="7086291" y="0"/>
                </a:lnTo>
                <a:lnTo>
                  <a:pt x="7086291" y="4330464"/>
                </a:lnTo>
                <a:lnTo>
                  <a:pt x="0" y="4330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546" r="0" b="-45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2492" y="3098667"/>
            <a:ext cx="7989792" cy="5331370"/>
          </a:xfrm>
          <a:custGeom>
            <a:avLst/>
            <a:gdLst/>
            <a:ahLst/>
            <a:cxnLst/>
            <a:rect r="r" b="b" t="t" l="l"/>
            <a:pathLst>
              <a:path h="5331370" w="7989792">
                <a:moveTo>
                  <a:pt x="0" y="0"/>
                </a:moveTo>
                <a:lnTo>
                  <a:pt x="7989792" y="0"/>
                </a:lnTo>
                <a:lnTo>
                  <a:pt x="7989792" y="5331370"/>
                </a:lnTo>
                <a:lnTo>
                  <a:pt x="0" y="5331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72284" y="2750887"/>
            <a:ext cx="8839648" cy="570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Maria recebe lembretes automáticos via WhatsApp sobre suas atividades acadêmicas.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Seus eventos são adicionados automaticamente ao Google Calendar.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Pode tirar dúvidas instantaneamente com o chatbot acadêmico.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Agora, está sempre organizada e pontual.</a:t>
            </a:r>
          </a:p>
          <a:p>
            <a:pPr algn="just" marL="656643" indent="-328322" lvl="1">
              <a:lnSpc>
                <a:spcPts val="507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Seu desempenho acadêmico melhorou significativamente.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12</a:t>
            </a:r>
          </a:p>
        </p:txBody>
      </p:sp>
    </p:spTree>
  </p:cSld>
  <p:clrMapOvr>
    <a:masterClrMapping/>
  </p:clrMapOvr>
  <p:transition spd="med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4535" y="9371636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5158" y="4945356"/>
            <a:ext cx="7462548" cy="4197683"/>
          </a:xfrm>
          <a:custGeom>
            <a:avLst/>
            <a:gdLst/>
            <a:ahLst/>
            <a:cxnLst/>
            <a:rect r="r" b="b" t="t" l="l"/>
            <a:pathLst>
              <a:path h="4197683" w="7462548">
                <a:moveTo>
                  <a:pt x="0" y="0"/>
                </a:moveTo>
                <a:lnTo>
                  <a:pt x="7462548" y="0"/>
                </a:lnTo>
                <a:lnTo>
                  <a:pt x="7462548" y="4197683"/>
                </a:lnTo>
                <a:lnTo>
                  <a:pt x="0" y="4197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03523" y="859097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TUTOR I.A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79057" y="2080387"/>
            <a:ext cx="12203339" cy="261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9704" indent="-299852" lvl="1">
              <a:lnSpc>
                <a:spcPts val="2999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O Tutor I.A é uma solução inovadora que utiliza as plataformas mais populares entre os alunos, como WhatsApp, Telegram e Gmail, para facilitar a gestão das atividades acadêmicas. </a:t>
            </a:r>
          </a:p>
          <a:p>
            <a:pPr algn="just">
              <a:lnSpc>
                <a:spcPts val="2999"/>
              </a:lnSpc>
            </a:pPr>
          </a:p>
          <a:p>
            <a:pPr algn="just" marL="599704" indent="-299852" lvl="1">
              <a:lnSpc>
                <a:spcPts val="2999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Ao integrar essas ferramentas amplamente utilizadas, o Tutor I.A oferece uma experiência familiar e acessível, garantindo que os alunos possam se manter organizados e informados de maneira eficiente.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13</a:t>
            </a:r>
          </a:p>
        </p:txBody>
      </p:sp>
    </p:spTree>
  </p:cSld>
  <p:clrMapOvr>
    <a:masterClrMapping/>
  </p:clrMapOvr>
  <p:transition spd="med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4535" y="9371636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05361" y="861282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TUTOR I.A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36461" y="5256643"/>
            <a:ext cx="10197226" cy="435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7961" indent="-298981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Essa abordagem integrada não só melhora a organização e o cumprimento de prazos, mas também proporciona um suporte contínuo e personalizado, resultando em um desempenho acadêmico superior.</a:t>
            </a:r>
          </a:p>
          <a:p>
            <a:pPr algn="just">
              <a:lnSpc>
                <a:spcPts val="3877"/>
              </a:lnSpc>
            </a:pPr>
          </a:p>
          <a:p>
            <a:pPr algn="just" marL="597961" indent="-298981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Tutor I.A é a ferramenta ideal para qualquer aluno que deseja maximizar seu potencial e alcançar seus objetivos acadêmicos de forma eficiente e organizada, utilizando as plataformas que já fazem parte do seu dia a dia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736149" y="205740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301678" y="2485290"/>
            <a:ext cx="1955044" cy="1553050"/>
          </a:xfrm>
          <a:custGeom>
            <a:avLst/>
            <a:gdLst/>
            <a:ahLst/>
            <a:cxnLst/>
            <a:rect r="r" b="b" t="t" l="l"/>
            <a:pathLst>
              <a:path h="1553050" w="1955044">
                <a:moveTo>
                  <a:pt x="0" y="0"/>
                </a:moveTo>
                <a:lnTo>
                  <a:pt x="1955043" y="0"/>
                </a:lnTo>
                <a:lnTo>
                  <a:pt x="1955043" y="1553050"/>
                </a:lnTo>
                <a:lnTo>
                  <a:pt x="0" y="1553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942" r="0" b="-1294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00227" y="4057390"/>
            <a:ext cx="1557946" cy="41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0"/>
              </a:lnSpc>
              <a:spcBef>
                <a:spcPct val="0"/>
              </a:spcBef>
            </a:pPr>
            <a:r>
              <a:rPr lang="en-US" sz="286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ADA.NET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14</a:t>
            </a:r>
          </a:p>
        </p:txBody>
      </p:sp>
    </p:spTree>
  </p:cSld>
  <p:clrMapOvr>
    <a:masterClrMapping/>
  </p:clrMapOvr>
  <p:transition spd="med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7485" y="3676035"/>
            <a:ext cx="4403935" cy="4403935"/>
          </a:xfrm>
          <a:custGeom>
            <a:avLst/>
            <a:gdLst/>
            <a:ahLst/>
            <a:cxnLst/>
            <a:rect r="r" b="b" t="t" l="l"/>
            <a:pathLst>
              <a:path h="4403935" w="4403935">
                <a:moveTo>
                  <a:pt x="0" y="0"/>
                </a:moveTo>
                <a:lnTo>
                  <a:pt x="4403935" y="0"/>
                </a:lnTo>
                <a:lnTo>
                  <a:pt x="4403935" y="4403935"/>
                </a:lnTo>
                <a:lnTo>
                  <a:pt x="0" y="440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2326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173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BENEFÍCIOS ECONÔMICOS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1288" y="4015318"/>
            <a:ext cx="2867171" cy="75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Diferenciação Competitiva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89640" y="4993589"/>
            <a:ext cx="3672208" cy="222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5"/>
              </a:lnSpc>
              <a:spcBef>
                <a:spcPct val="0"/>
              </a:spcBef>
            </a:pPr>
            <a:r>
              <a:rPr lang="en-US" sz="233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Instituições que adotam o Tutor I.A podem se destacar no mercado educacional, atraindo mais alunos devido à oferta de uma solução tecnológica avançada e integrada.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51662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777119" y="3676035"/>
            <a:ext cx="4403935" cy="4403935"/>
          </a:xfrm>
          <a:custGeom>
            <a:avLst/>
            <a:gdLst/>
            <a:ahLst/>
            <a:cxnLst/>
            <a:rect r="r" b="b" t="t" l="l"/>
            <a:pathLst>
              <a:path h="4403935" w="4403935">
                <a:moveTo>
                  <a:pt x="0" y="0"/>
                </a:moveTo>
                <a:lnTo>
                  <a:pt x="4403934" y="0"/>
                </a:lnTo>
                <a:lnTo>
                  <a:pt x="4403934" y="4403935"/>
                </a:lnTo>
                <a:lnTo>
                  <a:pt x="0" y="440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31960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5" y="0"/>
                </a:lnTo>
                <a:lnTo>
                  <a:pt x="1347335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79295" y="4069209"/>
            <a:ext cx="2894049" cy="75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Satisfação dos Alunos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19416" y="4935376"/>
            <a:ext cx="3848774" cy="228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67"/>
              </a:lnSpc>
              <a:spcBef>
                <a:spcPct val="0"/>
              </a:spcBef>
            </a:pPr>
            <a:r>
              <a:rPr lang="en-US" sz="23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satisfeitos com a organização e suporte oferecidos pelo Tutor I.A são mais propensos a continuar seus estudos na mesma instituição e a recomendá-la a outros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01296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227678" y="3676035"/>
            <a:ext cx="4403935" cy="4403935"/>
          </a:xfrm>
          <a:custGeom>
            <a:avLst/>
            <a:gdLst/>
            <a:ahLst/>
            <a:cxnLst/>
            <a:rect r="r" b="b" t="t" l="l"/>
            <a:pathLst>
              <a:path h="4403935" w="4403935">
                <a:moveTo>
                  <a:pt x="0" y="0"/>
                </a:moveTo>
                <a:lnTo>
                  <a:pt x="4403934" y="0"/>
                </a:lnTo>
                <a:lnTo>
                  <a:pt x="4403934" y="4403935"/>
                </a:lnTo>
                <a:lnTo>
                  <a:pt x="0" y="440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82519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146677" y="4103996"/>
            <a:ext cx="3112623" cy="72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0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Acesso a Fundos e Subsídios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56187" y="5027867"/>
            <a:ext cx="3887899" cy="1960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66"/>
              </a:lnSpc>
              <a:spcBef>
                <a:spcPct val="0"/>
              </a:spcBef>
            </a:pPr>
            <a:r>
              <a:rPr lang="en-US" sz="23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adoção de tecnologias inovadoras pode facilitar o acesso a fundos e subsídios governamentais destinados à modernização e melhoria da educação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51855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15</a:t>
            </a:r>
          </a:p>
        </p:txBody>
      </p:sp>
    </p:spTree>
  </p:cSld>
  <p:clrMapOvr>
    <a:masterClrMapping/>
  </p:clrMapOvr>
  <p:transition spd="med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7485" y="3676035"/>
            <a:ext cx="4852854" cy="4852854"/>
          </a:xfrm>
          <a:custGeom>
            <a:avLst/>
            <a:gdLst/>
            <a:ahLst/>
            <a:cxnLst/>
            <a:rect r="r" b="b" t="t" l="l"/>
            <a:pathLst>
              <a:path h="4852854" w="4852854">
                <a:moveTo>
                  <a:pt x="0" y="0"/>
                </a:moveTo>
                <a:lnTo>
                  <a:pt x="4852854" y="0"/>
                </a:lnTo>
                <a:lnTo>
                  <a:pt x="4852854" y="4852855"/>
                </a:lnTo>
                <a:lnTo>
                  <a:pt x="0" y="4852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2326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IMPACTO FINACEIRO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1288" y="4386793"/>
            <a:ext cx="3399788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Antes do Tutor I.A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47773" y="5504788"/>
            <a:ext cx="4245077" cy="128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5"/>
              </a:lnSpc>
              <a:spcBef>
                <a:spcPct val="0"/>
              </a:spcBef>
            </a:pPr>
            <a:r>
              <a:rPr lang="en-US" sz="233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Instituições precisam contratar mais tutores para oferecer suporte individualizado aos alunos.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15098" y="3885191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95877" y="3676035"/>
            <a:ext cx="4852854" cy="4852854"/>
          </a:xfrm>
          <a:custGeom>
            <a:avLst/>
            <a:gdLst/>
            <a:ahLst/>
            <a:cxnLst/>
            <a:rect r="r" b="b" t="t" l="l"/>
            <a:pathLst>
              <a:path h="4852854" w="4852854">
                <a:moveTo>
                  <a:pt x="0" y="0"/>
                </a:moveTo>
                <a:lnTo>
                  <a:pt x="4852854" y="0"/>
                </a:lnTo>
                <a:lnTo>
                  <a:pt x="4852854" y="4852855"/>
                </a:lnTo>
                <a:lnTo>
                  <a:pt x="0" y="4852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75280" y="4386793"/>
            <a:ext cx="3404803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Depois do Tutor I.A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06721" y="5333037"/>
            <a:ext cx="3909645" cy="131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67"/>
              </a:lnSpc>
              <a:spcBef>
                <a:spcPct val="0"/>
              </a:spcBef>
            </a:pPr>
            <a:r>
              <a:rPr lang="en-US" sz="23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chatbot acadêmico reduz a necessidade de tutores adicionais, economizando recursos financeiros.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655222" y="3288982"/>
            <a:ext cx="1347336" cy="1503304"/>
            <a:chOff x="0" y="0"/>
            <a:chExt cx="1796448" cy="20044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96448" cy="2004405"/>
            </a:xfrm>
            <a:custGeom>
              <a:avLst/>
              <a:gdLst/>
              <a:ahLst/>
              <a:cxnLst/>
              <a:rect r="r" b="b" t="t" l="l"/>
              <a:pathLst>
                <a:path h="2004405" w="1796448">
                  <a:moveTo>
                    <a:pt x="0" y="0"/>
                  </a:moveTo>
                  <a:lnTo>
                    <a:pt x="1796448" y="0"/>
                  </a:lnTo>
                  <a:lnTo>
                    <a:pt x="1796448" y="2004405"/>
                  </a:lnTo>
                  <a:lnTo>
                    <a:pt x="0" y="2004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43696" y="616857"/>
              <a:ext cx="909055" cy="808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1"/>
                </a:lnSpc>
                <a:spcBef>
                  <a:spcPct val="0"/>
                </a:spcBef>
              </a:pPr>
              <a:r>
                <a:rPr lang="en-US" b="true" sz="417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67599" y="1799535"/>
            <a:ext cx="12352803" cy="59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8"/>
              </a:lnSpc>
            </a:pPr>
            <a:r>
              <a:rPr lang="en-US" sz="37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RETENÇAO DE CUSTO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16</a:t>
            </a:r>
          </a:p>
        </p:txBody>
      </p:sp>
    </p:spTree>
  </p:cSld>
  <p:clrMapOvr>
    <a:masterClrMapping/>
  </p:clrMapOvr>
  <p:transition spd="med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7485" y="3676035"/>
            <a:ext cx="4906116" cy="4906116"/>
          </a:xfrm>
          <a:custGeom>
            <a:avLst/>
            <a:gdLst/>
            <a:ahLst/>
            <a:cxnLst/>
            <a:rect r="r" b="b" t="t" l="l"/>
            <a:pathLst>
              <a:path h="4906116" w="4906116">
                <a:moveTo>
                  <a:pt x="0" y="0"/>
                </a:moveTo>
                <a:lnTo>
                  <a:pt x="4906116" y="0"/>
                </a:lnTo>
                <a:lnTo>
                  <a:pt x="4906116" y="4906116"/>
                </a:lnTo>
                <a:lnTo>
                  <a:pt x="0" y="4906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2326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IMPACTO FINACEIRO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1288" y="4386793"/>
            <a:ext cx="3506311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Antes do Tutor I.A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29825" y="5387829"/>
            <a:ext cx="4313556" cy="1597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5"/>
              </a:lnSpc>
              <a:spcBef>
                <a:spcPct val="0"/>
              </a:spcBef>
            </a:pPr>
            <a:r>
              <a:rPr lang="en-US" sz="233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desorganizados e sem suporte adequado podem abandonar os cursos, resultando em perda de receita para a instituição.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51662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95877" y="3676035"/>
            <a:ext cx="4906116" cy="4906116"/>
          </a:xfrm>
          <a:custGeom>
            <a:avLst/>
            <a:gdLst/>
            <a:ahLst/>
            <a:cxnLst/>
            <a:rect r="r" b="b" t="t" l="l"/>
            <a:pathLst>
              <a:path h="4906116" w="4906116">
                <a:moveTo>
                  <a:pt x="0" y="0"/>
                </a:moveTo>
                <a:lnTo>
                  <a:pt x="4906116" y="0"/>
                </a:lnTo>
                <a:lnTo>
                  <a:pt x="4906116" y="4906116"/>
                </a:lnTo>
                <a:lnTo>
                  <a:pt x="0" y="4906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02583" y="4386793"/>
            <a:ext cx="3490810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Depois do Tutor I.A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14383" y="5457825"/>
            <a:ext cx="4178981" cy="158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mais organizados e bem suportados têm maior probabilidade de concluir seus cursos, garantindo receita contínua para a instituição.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655222" y="3288982"/>
            <a:ext cx="1347336" cy="1503304"/>
            <a:chOff x="0" y="0"/>
            <a:chExt cx="1796448" cy="20044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96448" cy="2004405"/>
            </a:xfrm>
            <a:custGeom>
              <a:avLst/>
              <a:gdLst/>
              <a:ahLst/>
              <a:cxnLst/>
              <a:rect r="r" b="b" t="t" l="l"/>
              <a:pathLst>
                <a:path h="2004405" w="1796448">
                  <a:moveTo>
                    <a:pt x="0" y="0"/>
                  </a:moveTo>
                  <a:lnTo>
                    <a:pt x="1796448" y="0"/>
                  </a:lnTo>
                  <a:lnTo>
                    <a:pt x="1796448" y="2004405"/>
                  </a:lnTo>
                  <a:lnTo>
                    <a:pt x="0" y="2004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43696" y="616857"/>
              <a:ext cx="909055" cy="808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1"/>
                </a:lnSpc>
                <a:spcBef>
                  <a:spcPct val="0"/>
                </a:spcBef>
              </a:pPr>
              <a:r>
                <a:rPr lang="en-US" b="true" sz="417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67599" y="1799535"/>
            <a:ext cx="12352803" cy="59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8"/>
              </a:lnSpc>
            </a:pPr>
            <a:r>
              <a:rPr lang="en-US" sz="37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AUMENTO DA RETENÇÃO DE ALUNOS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17</a:t>
            </a:r>
          </a:p>
        </p:txBody>
      </p:sp>
    </p:spTree>
  </p:cSld>
  <p:clrMapOvr>
    <a:masterClrMapping/>
  </p:clrMapOvr>
  <p:transition spd="med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1781" y="4071580"/>
            <a:ext cx="15962704" cy="286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PESQUISA DE MERCADO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18</a:t>
            </a:r>
          </a:p>
        </p:txBody>
      </p:sp>
    </p:spTree>
  </p:cSld>
  <p:clrMapOvr>
    <a:masterClrMapping/>
  </p:clrMapOvr>
  <p:transition spd="med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7170" y="7315283"/>
            <a:ext cx="6923034" cy="631533"/>
          </a:xfrm>
          <a:custGeom>
            <a:avLst/>
            <a:gdLst/>
            <a:ahLst/>
            <a:cxnLst/>
            <a:rect r="r" b="b" t="t" l="l"/>
            <a:pathLst>
              <a:path h="631533" w="6923034">
                <a:moveTo>
                  <a:pt x="0" y="0"/>
                </a:moveTo>
                <a:lnTo>
                  <a:pt x="6923034" y="0"/>
                </a:lnTo>
                <a:lnTo>
                  <a:pt x="6923034" y="631534"/>
                </a:lnTo>
                <a:lnTo>
                  <a:pt x="0" y="631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51778" y="7348536"/>
            <a:ext cx="5357118" cy="57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u="sng">
                <a:solidFill>
                  <a:srgbClr val="00FFFF"/>
                </a:solidFill>
                <a:latin typeface="Raleway"/>
                <a:ea typeface="Raleway"/>
                <a:cs typeface="Raleway"/>
                <a:sym typeface="Raleway"/>
              </a:rPr>
              <a:t>https://www.totvs.com/blog/instituicao-de-ensino/tendencias-educacional/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1413" y="2389010"/>
            <a:ext cx="7005670" cy="81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5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AUMENTO DA EDUCAÇÃO ONLINE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3034" y="3479271"/>
            <a:ext cx="6704049" cy="335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Devido ao aumento da Educação Online, a  demanda por aprendizagem  continua a crescer, impulsionada pela flexibilidade e acessibilidade que oferece. Essa tendência é destacada em várias análises de mercado, como as da TOTVS, que apontam para um ensino mais conectado e a presença crescente de tecnologias emergentes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17057" y="2389010"/>
            <a:ext cx="6802634" cy="40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5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INTEGRAÇÕES TECNOLOGICAS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15642" y="3239029"/>
            <a:ext cx="6704049" cy="409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Instituições educacionais estão cada vez mais integrando tecnologias como inteligência artificial e chatbots para melhorar a experiência dos alunos. A TOTVS também menciona que a IA está desempenhando um papel central nas salas de aula, personalizando o aprendizado e fornecendo feedback imediato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.</a:t>
            </a:r>
          </a:p>
        </p:txBody>
      </p:sp>
      <p:sp>
        <p:nvSpPr>
          <p:cNvPr name="Freeform 9" id="9">
            <a:hlinkClick r:id="rId6" tooltip="https://tecfy.com.br/blog/5-tendencias-do-setor-educacional-para-2025/"/>
          </p:cNvPr>
          <p:cNvSpPr/>
          <p:nvPr/>
        </p:nvSpPr>
        <p:spPr>
          <a:xfrm flipH="false" flipV="false" rot="0">
            <a:off x="9353115" y="7291556"/>
            <a:ext cx="6923034" cy="631533"/>
          </a:xfrm>
          <a:custGeom>
            <a:avLst/>
            <a:gdLst/>
            <a:ahLst/>
            <a:cxnLst/>
            <a:rect r="r" b="b" t="t" l="l"/>
            <a:pathLst>
              <a:path h="631533" w="6923034">
                <a:moveTo>
                  <a:pt x="0" y="0"/>
                </a:moveTo>
                <a:lnTo>
                  <a:pt x="6923034" y="0"/>
                </a:lnTo>
                <a:lnTo>
                  <a:pt x="6923034" y="631533"/>
                </a:lnTo>
                <a:lnTo>
                  <a:pt x="0" y="631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36073" y="7324808"/>
            <a:ext cx="5357118" cy="57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u="sng">
                <a:solidFill>
                  <a:srgbClr val="00FFFF"/>
                </a:solidFill>
                <a:latin typeface="Raleway"/>
                <a:ea typeface="Raleway"/>
                <a:cs typeface="Raleway"/>
                <a:sym typeface="Raleway"/>
                <a:hlinkClick r:id="rId7" tooltip="https://tecfy.com.br/blog/5-tendencias-do-setor-educacional-para-2025/"/>
              </a:rPr>
              <a:t>https://tecfy.com.br/blog/5-tendencias-do-setor-educacional-para-2025/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19</a:t>
            </a:r>
          </a:p>
        </p:txBody>
      </p:sp>
    </p:spTree>
  </p:cSld>
  <p:clrMapOvr>
    <a:masterClrMapping/>
  </p:clrMapOvr>
  <p:transition spd="med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677516"/>
            <a:ext cx="918235" cy="620914"/>
            <a:chOff x="0" y="0"/>
            <a:chExt cx="1224313" cy="827886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-51743" y="51743"/>
              <a:ext cx="827886" cy="724400"/>
              <a:chOff x="0" y="0"/>
              <a:chExt cx="812800" cy="7112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-5400000">
              <a:off x="448171" y="51743"/>
              <a:ext cx="827886" cy="7244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1028700" y="4157454"/>
            <a:ext cx="918235" cy="620914"/>
            <a:chOff x="0" y="0"/>
            <a:chExt cx="1224313" cy="827886"/>
          </a:xfrm>
        </p:grpSpPr>
        <p:grpSp>
          <p:nvGrpSpPr>
            <p:cNvPr name="Group 12" id="12"/>
            <p:cNvGrpSpPr/>
            <p:nvPr/>
          </p:nvGrpSpPr>
          <p:grpSpPr>
            <a:xfrm rot="-5400000">
              <a:off x="-51743" y="51743"/>
              <a:ext cx="827886" cy="724400"/>
              <a:chOff x="0" y="0"/>
              <a:chExt cx="812800" cy="7112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448171" y="51743"/>
              <a:ext cx="827886" cy="724400"/>
              <a:chOff x="0" y="0"/>
              <a:chExt cx="812800" cy="711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028700" y="5409303"/>
            <a:ext cx="918235" cy="620914"/>
            <a:chOff x="0" y="0"/>
            <a:chExt cx="1224313" cy="827886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-51743" y="51743"/>
              <a:ext cx="827886" cy="724400"/>
              <a:chOff x="0" y="0"/>
              <a:chExt cx="812800" cy="7112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-5400000">
              <a:off x="448171" y="51743"/>
              <a:ext cx="827886" cy="724400"/>
              <a:chOff x="0" y="0"/>
              <a:chExt cx="812800" cy="7112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028700" y="6871946"/>
            <a:ext cx="918235" cy="620914"/>
            <a:chOff x="0" y="0"/>
            <a:chExt cx="1224313" cy="827886"/>
          </a:xfrm>
        </p:grpSpPr>
        <p:grpSp>
          <p:nvGrpSpPr>
            <p:cNvPr name="Group 26" id="26"/>
            <p:cNvGrpSpPr/>
            <p:nvPr/>
          </p:nvGrpSpPr>
          <p:grpSpPr>
            <a:xfrm rot="-5400000">
              <a:off x="-51743" y="51743"/>
              <a:ext cx="827886" cy="724400"/>
              <a:chOff x="0" y="0"/>
              <a:chExt cx="812800" cy="7112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-5400000">
              <a:off x="448171" y="51743"/>
              <a:ext cx="827886" cy="724400"/>
              <a:chOff x="0" y="0"/>
              <a:chExt cx="812800" cy="7112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1028700" y="8141090"/>
            <a:ext cx="918235" cy="620914"/>
            <a:chOff x="0" y="0"/>
            <a:chExt cx="1224313" cy="827886"/>
          </a:xfrm>
        </p:grpSpPr>
        <p:grpSp>
          <p:nvGrpSpPr>
            <p:cNvPr name="Group 33" id="33"/>
            <p:cNvGrpSpPr/>
            <p:nvPr/>
          </p:nvGrpSpPr>
          <p:grpSpPr>
            <a:xfrm rot="-5400000">
              <a:off x="-51743" y="51743"/>
              <a:ext cx="827886" cy="724400"/>
              <a:chOff x="0" y="0"/>
              <a:chExt cx="812800" cy="7112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-5400000">
              <a:off x="448171" y="51743"/>
              <a:ext cx="827886" cy="724400"/>
              <a:chOff x="0" y="0"/>
              <a:chExt cx="812800" cy="7112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1F3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87"/>
                  </a:lnSpc>
                </a:pPr>
              </a:p>
            </p:txBody>
          </p:sp>
        </p:grpSp>
      </p:grpSp>
      <p:sp>
        <p:nvSpPr>
          <p:cNvPr name="Freeform 39" id="39"/>
          <p:cNvSpPr/>
          <p:nvPr/>
        </p:nvSpPr>
        <p:spPr>
          <a:xfrm flipH="true" flipV="false" rot="0">
            <a:off x="14494903" y="-127844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3793097" y="0"/>
                </a:moveTo>
                <a:lnTo>
                  <a:pt x="0" y="0"/>
                </a:lnTo>
                <a:lnTo>
                  <a:pt x="0" y="4114800"/>
                </a:lnTo>
                <a:lnTo>
                  <a:pt x="3793097" y="4114800"/>
                </a:lnTo>
                <a:lnTo>
                  <a:pt x="37930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00961" y="794582"/>
            <a:ext cx="5286077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71F37"/>
                </a:solidFill>
                <a:latin typeface="HK Modular"/>
                <a:ea typeface="HK Modular"/>
                <a:cs typeface="HK Modular"/>
                <a:sym typeface="HK Modular"/>
              </a:rPr>
              <a:t>INTEGRANTES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310690" y="2639416"/>
            <a:ext cx="7610641" cy="603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07"/>
              </a:lnSpc>
            </a:pPr>
            <a:r>
              <a:rPr lang="en-US" sz="4246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Emanuel Lopes Silva</a:t>
            </a:r>
          </a:p>
          <a:p>
            <a:pPr algn="just">
              <a:lnSpc>
                <a:spcPts val="5307"/>
              </a:lnSpc>
            </a:pPr>
          </a:p>
          <a:p>
            <a:pPr algn="just">
              <a:lnSpc>
                <a:spcPts val="5307"/>
              </a:lnSpc>
            </a:pPr>
            <a:r>
              <a:rPr lang="en-US" sz="4246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Gabriel Felipe Carvalho Silva</a:t>
            </a:r>
          </a:p>
          <a:p>
            <a:pPr algn="just">
              <a:lnSpc>
                <a:spcPts val="5307"/>
              </a:lnSpc>
            </a:pPr>
          </a:p>
          <a:p>
            <a:pPr algn="just">
              <a:lnSpc>
                <a:spcPts val="5307"/>
              </a:lnSpc>
            </a:pPr>
            <a:r>
              <a:rPr lang="en-US" sz="4246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Letícia Delfino de Araujo</a:t>
            </a:r>
          </a:p>
          <a:p>
            <a:pPr algn="just">
              <a:lnSpc>
                <a:spcPts val="5307"/>
              </a:lnSpc>
            </a:pPr>
          </a:p>
          <a:p>
            <a:pPr algn="just">
              <a:lnSpc>
                <a:spcPts val="5307"/>
              </a:lnSpc>
            </a:pPr>
            <a:r>
              <a:rPr lang="en-US" sz="4246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Thales Aymar Fortes de Souza</a:t>
            </a:r>
          </a:p>
          <a:p>
            <a:pPr algn="just">
              <a:lnSpc>
                <a:spcPts val="5307"/>
              </a:lnSpc>
            </a:pPr>
          </a:p>
          <a:p>
            <a:pPr algn="just">
              <a:lnSpc>
                <a:spcPts val="5307"/>
              </a:lnSpc>
            </a:pPr>
            <a:r>
              <a:rPr lang="en-US" sz="4246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Verônica Lima Costa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795527" y="3395824"/>
            <a:ext cx="4409015" cy="59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Matricula : 2021017818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795527" y="4671170"/>
            <a:ext cx="4591387" cy="59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3"/>
              </a:lnSpc>
              <a:spcBef>
                <a:spcPct val="0"/>
              </a:spcBef>
            </a:pPr>
            <a:r>
              <a:rPr lang="en-US" sz="3373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Matricula : 2023098664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779225" y="6043629"/>
            <a:ext cx="4333520" cy="58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1"/>
              </a:lnSpc>
              <a:spcBef>
                <a:spcPct val="0"/>
              </a:spcBef>
            </a:pPr>
            <a:r>
              <a:rPr lang="en-US" sz="3287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Matricula : 2021061763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779225" y="7407135"/>
            <a:ext cx="4387569" cy="5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Matricula : 2021018145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779225" y="8685804"/>
            <a:ext cx="4447822" cy="572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305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Matricula : 2022029493</a:t>
            </a:r>
          </a:p>
        </p:txBody>
      </p:sp>
    </p:spTree>
  </p:cSld>
  <p:clrMapOvr>
    <a:masterClrMapping/>
  </p:clrMapOvr>
  <p:transition spd="med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1063" y="2593126"/>
            <a:ext cx="11301259" cy="5156199"/>
          </a:xfrm>
          <a:custGeom>
            <a:avLst/>
            <a:gdLst/>
            <a:ahLst/>
            <a:cxnLst/>
            <a:rect r="r" b="b" t="t" l="l"/>
            <a:pathLst>
              <a:path h="5156199" w="11301259">
                <a:moveTo>
                  <a:pt x="0" y="0"/>
                </a:moveTo>
                <a:lnTo>
                  <a:pt x="11301259" y="0"/>
                </a:lnTo>
                <a:lnTo>
                  <a:pt x="11301259" y="5156200"/>
                </a:lnTo>
                <a:lnTo>
                  <a:pt x="0" y="5156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12652" y="700889"/>
            <a:ext cx="6802634" cy="62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39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DADOS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38489" y="3302275"/>
            <a:ext cx="7350588" cy="52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48856" y="3103592"/>
            <a:ext cx="4640221" cy="425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WhatsApp é o aplicativo mais usado, de acordo com a pesquisa feita pela renomada revista  digital Elife Brasil, que aborda o quão as redes sociais facilitam a comunicação e troca de informações.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20</a:t>
            </a:r>
          </a:p>
        </p:txBody>
      </p:sp>
    </p:spTree>
  </p:cSld>
  <p:clrMapOvr>
    <a:masterClrMapping/>
  </p:clrMapOvr>
  <p:transition spd="med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8302" y="3961559"/>
            <a:ext cx="15790998" cy="285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COMPARAÇÃO COM CONCORRENTES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21</a:t>
            </a:r>
          </a:p>
        </p:txBody>
      </p:sp>
    </p:spTree>
  </p:cSld>
  <p:clrMapOvr>
    <a:masterClrMapping/>
  </p:clrMapOvr>
  <p:transition spd="med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30" y="9362776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751" y="9727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6076" y="9727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3490" y="99665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28" y="1494441"/>
            <a:ext cx="3564456" cy="3071499"/>
          </a:xfrm>
          <a:custGeom>
            <a:avLst/>
            <a:gdLst/>
            <a:ahLst/>
            <a:cxnLst/>
            <a:rect r="r" b="b" t="t" l="l"/>
            <a:pathLst>
              <a:path h="3071499" w="3564456">
                <a:moveTo>
                  <a:pt x="0" y="0"/>
                </a:moveTo>
                <a:lnTo>
                  <a:pt x="3564456" y="0"/>
                </a:lnTo>
                <a:lnTo>
                  <a:pt x="3564456" y="3071499"/>
                </a:lnTo>
                <a:lnTo>
                  <a:pt x="0" y="3071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19871" y="1145980"/>
            <a:ext cx="3419960" cy="3419960"/>
          </a:xfrm>
          <a:custGeom>
            <a:avLst/>
            <a:gdLst/>
            <a:ahLst/>
            <a:cxnLst/>
            <a:rect r="r" b="b" t="t" l="l"/>
            <a:pathLst>
              <a:path h="3419960" w="3419960">
                <a:moveTo>
                  <a:pt x="0" y="0"/>
                </a:moveTo>
                <a:lnTo>
                  <a:pt x="3419960" y="0"/>
                </a:lnTo>
                <a:lnTo>
                  <a:pt x="3419960" y="3419960"/>
                </a:lnTo>
                <a:lnTo>
                  <a:pt x="0" y="3419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40662" y="1395296"/>
            <a:ext cx="3021811" cy="3147720"/>
          </a:xfrm>
          <a:custGeom>
            <a:avLst/>
            <a:gdLst/>
            <a:ahLst/>
            <a:cxnLst/>
            <a:rect r="r" b="b" t="t" l="l"/>
            <a:pathLst>
              <a:path h="3147720" w="3021811">
                <a:moveTo>
                  <a:pt x="0" y="0"/>
                </a:moveTo>
                <a:lnTo>
                  <a:pt x="3021812" y="0"/>
                </a:lnTo>
                <a:lnTo>
                  <a:pt x="3021812" y="3147720"/>
                </a:lnTo>
                <a:lnTo>
                  <a:pt x="0" y="3147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388" y="76200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CONCORRENTES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42363" y="9507260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7091" y="5243081"/>
            <a:ext cx="311411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Google Classroom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76416" y="5243081"/>
            <a:ext cx="311411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Discord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40662" y="5266941"/>
            <a:ext cx="311411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Notion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4444" y="5928098"/>
            <a:ext cx="6108527" cy="73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77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Limitações:</a:t>
            </a:r>
          </a:p>
          <a:p>
            <a:pPr algn="just">
              <a:lnSpc>
                <a:spcPts val="278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776416" y="5951622"/>
            <a:ext cx="311411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Limitações: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03830" y="6035319"/>
            <a:ext cx="311411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Limitações: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85226" y="6597535"/>
            <a:ext cx="6278399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automatiza eventos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processa e-mails acadêmicos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Falta integração com plataformas de comunicação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81548" y="6744884"/>
            <a:ext cx="6023248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Falta suporte acadêmico avançado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organiza tarefas e prazos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Sem aprendizado personalizado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726" y="6744884"/>
            <a:ext cx="6297165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oferece suporte de IA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ajuda na organização pessoal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Acesso Manual a plataforma</a:t>
            </a:r>
          </a:p>
        </p:txBody>
      </p:sp>
    </p:spTree>
  </p:cSld>
  <p:clrMapOvr>
    <a:masterClrMapping/>
  </p:clrMapOvr>
  <p:transition spd="med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30" y="9362776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388" y="76200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VANTAGENS DO TUTOR.IA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4699" y="1029198"/>
            <a:ext cx="3940313" cy="3940313"/>
          </a:xfrm>
          <a:custGeom>
            <a:avLst/>
            <a:gdLst/>
            <a:ahLst/>
            <a:cxnLst/>
            <a:rect r="r" b="b" t="t" l="l"/>
            <a:pathLst>
              <a:path h="3940313" w="3940313">
                <a:moveTo>
                  <a:pt x="0" y="0"/>
                </a:moveTo>
                <a:lnTo>
                  <a:pt x="3940312" y="0"/>
                </a:lnTo>
                <a:lnTo>
                  <a:pt x="3940312" y="3940313"/>
                </a:lnTo>
                <a:lnTo>
                  <a:pt x="0" y="394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45807" y="1029198"/>
            <a:ext cx="3940313" cy="3940313"/>
          </a:xfrm>
          <a:custGeom>
            <a:avLst/>
            <a:gdLst/>
            <a:ahLst/>
            <a:cxnLst/>
            <a:rect r="r" b="b" t="t" l="l"/>
            <a:pathLst>
              <a:path h="3940313" w="3940313">
                <a:moveTo>
                  <a:pt x="0" y="0"/>
                </a:moveTo>
                <a:lnTo>
                  <a:pt x="3940312" y="0"/>
                </a:lnTo>
                <a:lnTo>
                  <a:pt x="3940312" y="3940313"/>
                </a:lnTo>
                <a:lnTo>
                  <a:pt x="0" y="394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30350" y="1052046"/>
            <a:ext cx="3940313" cy="3940313"/>
          </a:xfrm>
          <a:custGeom>
            <a:avLst/>
            <a:gdLst/>
            <a:ahLst/>
            <a:cxnLst/>
            <a:rect r="r" b="b" t="t" l="l"/>
            <a:pathLst>
              <a:path h="3940313" w="3940313">
                <a:moveTo>
                  <a:pt x="0" y="0"/>
                </a:moveTo>
                <a:lnTo>
                  <a:pt x="3940313" y="0"/>
                </a:lnTo>
                <a:lnTo>
                  <a:pt x="3940313" y="3940313"/>
                </a:lnTo>
                <a:lnTo>
                  <a:pt x="0" y="394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7236" y="1528728"/>
            <a:ext cx="3413306" cy="2941253"/>
          </a:xfrm>
          <a:custGeom>
            <a:avLst/>
            <a:gdLst/>
            <a:ahLst/>
            <a:cxnLst/>
            <a:rect r="r" b="b" t="t" l="l"/>
            <a:pathLst>
              <a:path h="2941253" w="3413306">
                <a:moveTo>
                  <a:pt x="0" y="0"/>
                </a:moveTo>
                <a:lnTo>
                  <a:pt x="3413306" y="0"/>
                </a:lnTo>
                <a:lnTo>
                  <a:pt x="3413306" y="2941253"/>
                </a:lnTo>
                <a:lnTo>
                  <a:pt x="0" y="2941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70783" y="1195044"/>
            <a:ext cx="3274937" cy="3274937"/>
          </a:xfrm>
          <a:custGeom>
            <a:avLst/>
            <a:gdLst/>
            <a:ahLst/>
            <a:cxnLst/>
            <a:rect r="r" b="b" t="t" l="l"/>
            <a:pathLst>
              <a:path h="3274937" w="3274937">
                <a:moveTo>
                  <a:pt x="0" y="0"/>
                </a:moveTo>
                <a:lnTo>
                  <a:pt x="3274937" y="0"/>
                </a:lnTo>
                <a:lnTo>
                  <a:pt x="3274937" y="3274937"/>
                </a:lnTo>
                <a:lnTo>
                  <a:pt x="0" y="3274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36263" y="1433787"/>
            <a:ext cx="2893672" cy="3014242"/>
          </a:xfrm>
          <a:custGeom>
            <a:avLst/>
            <a:gdLst/>
            <a:ahLst/>
            <a:cxnLst/>
            <a:rect r="r" b="b" t="t" l="l"/>
            <a:pathLst>
              <a:path h="3014242" w="2893672">
                <a:moveTo>
                  <a:pt x="0" y="0"/>
                </a:moveTo>
                <a:lnTo>
                  <a:pt x="2893672" y="0"/>
                </a:lnTo>
                <a:lnTo>
                  <a:pt x="2893672" y="3014242"/>
                </a:lnTo>
                <a:lnTo>
                  <a:pt x="0" y="30142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64119" y="1028700"/>
            <a:ext cx="2879540" cy="3607625"/>
          </a:xfrm>
          <a:custGeom>
            <a:avLst/>
            <a:gdLst/>
            <a:ahLst/>
            <a:cxnLst/>
            <a:rect r="r" b="b" t="t" l="l"/>
            <a:pathLst>
              <a:path h="3607625" w="2879540">
                <a:moveTo>
                  <a:pt x="0" y="0"/>
                </a:moveTo>
                <a:lnTo>
                  <a:pt x="2879540" y="0"/>
                </a:lnTo>
                <a:lnTo>
                  <a:pt x="2879540" y="3607625"/>
                </a:lnTo>
                <a:lnTo>
                  <a:pt x="0" y="3607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42363" y="9507260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82485" y="6831764"/>
            <a:ext cx="6209704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Criação automática de eventos </a:t>
            </a:r>
          </a:p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Notificações inteligentes</a:t>
            </a:r>
          </a:p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Planejamento de estudos integrado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03181" y="6831764"/>
            <a:ext cx="6081638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Automação inteligente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Mais que um chat acadêmico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Gestão ativa do aprendizado 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893822" y="5110095"/>
            <a:ext cx="2982065" cy="37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b="true" sz="26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Google Classroom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4930" y="5110095"/>
            <a:ext cx="2982065" cy="37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b="true" sz="26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Discord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36263" y="5132943"/>
            <a:ext cx="2982065" cy="37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b="true" sz="26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Notion Calendar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6831764"/>
            <a:ext cx="6284970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Não precisa de acesso manual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Notificações Automatizadas e Multicanal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Planejamento Inteligente de Estudos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955867" y="1137096"/>
            <a:ext cx="2879540" cy="3607625"/>
          </a:xfrm>
          <a:custGeom>
            <a:avLst/>
            <a:gdLst/>
            <a:ahLst/>
            <a:cxnLst/>
            <a:rect r="r" b="b" t="t" l="l"/>
            <a:pathLst>
              <a:path h="3607625" w="2879540">
                <a:moveTo>
                  <a:pt x="0" y="0"/>
                </a:moveTo>
                <a:lnTo>
                  <a:pt x="2879540" y="0"/>
                </a:lnTo>
                <a:lnTo>
                  <a:pt x="2879540" y="3607624"/>
                </a:lnTo>
                <a:lnTo>
                  <a:pt x="0" y="3607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436263" y="1137096"/>
            <a:ext cx="2879540" cy="3607625"/>
          </a:xfrm>
          <a:custGeom>
            <a:avLst/>
            <a:gdLst/>
            <a:ahLst/>
            <a:cxnLst/>
            <a:rect r="r" b="b" t="t" l="l"/>
            <a:pathLst>
              <a:path h="3607625" w="2879540">
                <a:moveTo>
                  <a:pt x="0" y="0"/>
                </a:moveTo>
                <a:lnTo>
                  <a:pt x="2879540" y="0"/>
                </a:lnTo>
                <a:lnTo>
                  <a:pt x="2879540" y="3607624"/>
                </a:lnTo>
                <a:lnTo>
                  <a:pt x="0" y="3607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951750" y="5849254"/>
            <a:ext cx="6384499" cy="45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b="true" sz="31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 que o Tutor.IA faz de melhor?</a:t>
            </a:r>
          </a:p>
        </p:txBody>
      </p:sp>
    </p:spTree>
  </p:cSld>
  <p:clrMapOvr>
    <a:masterClrMapping/>
  </p:clrMapOvr>
  <p:transition spd="med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8713" y="4478958"/>
            <a:ext cx="17769287" cy="145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FUNCIONALIDADES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24</a:t>
            </a:r>
          </a:p>
        </p:txBody>
      </p:sp>
    </p:spTree>
  </p:cSld>
  <p:clrMapOvr>
    <a:masterClrMapping/>
  </p:clrMapOvr>
  <p:transition spd="med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79830" y="9362776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82508" y="1464327"/>
            <a:ext cx="16230600" cy="8115300"/>
            <a:chOff x="0" y="0"/>
            <a:chExt cx="21640800" cy="108204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410200" cy="541020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5616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10200" y="0"/>
              <a:ext cx="5410200" cy="541020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0820400" y="0"/>
              <a:ext cx="5410200" cy="541020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5616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6230600" y="0"/>
              <a:ext cx="5410200" cy="5410200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5410200"/>
              <a:ext cx="5410200" cy="5410200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0820400" y="5410200"/>
              <a:ext cx="5410200" cy="5410200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5410200" y="5410200"/>
              <a:ext cx="5410200" cy="5410200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5616A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6230600" y="5410200"/>
              <a:ext cx="5410200" cy="5410200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5616A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</p:grpSp>
      <p:sp>
        <p:nvSpPr>
          <p:cNvPr name="Freeform 37" id="37"/>
          <p:cNvSpPr/>
          <p:nvPr/>
        </p:nvSpPr>
        <p:spPr>
          <a:xfrm flipH="false" flipV="false" rot="0">
            <a:off x="2097372" y="1734351"/>
            <a:ext cx="2349328" cy="2349328"/>
          </a:xfrm>
          <a:custGeom>
            <a:avLst/>
            <a:gdLst/>
            <a:ahLst/>
            <a:cxnLst/>
            <a:rect r="r" b="b" t="t" l="l"/>
            <a:pathLst>
              <a:path h="2349328" w="2349328">
                <a:moveTo>
                  <a:pt x="0" y="0"/>
                </a:moveTo>
                <a:lnTo>
                  <a:pt x="2349328" y="0"/>
                </a:lnTo>
                <a:lnTo>
                  <a:pt x="2349328" y="2349328"/>
                </a:lnTo>
                <a:lnTo>
                  <a:pt x="0" y="2349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5741908" y="1695949"/>
            <a:ext cx="2990351" cy="2990351"/>
          </a:xfrm>
          <a:custGeom>
            <a:avLst/>
            <a:gdLst/>
            <a:ahLst/>
            <a:cxnLst/>
            <a:rect r="r" b="b" t="t" l="l"/>
            <a:pathLst>
              <a:path h="2990351" w="2990351">
                <a:moveTo>
                  <a:pt x="0" y="0"/>
                </a:moveTo>
                <a:lnTo>
                  <a:pt x="2990350" y="0"/>
                </a:lnTo>
                <a:lnTo>
                  <a:pt x="2990350" y="2990351"/>
                </a:lnTo>
                <a:lnTo>
                  <a:pt x="0" y="2990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006991" y="1591743"/>
            <a:ext cx="2939635" cy="2939635"/>
          </a:xfrm>
          <a:custGeom>
            <a:avLst/>
            <a:gdLst/>
            <a:ahLst/>
            <a:cxnLst/>
            <a:rect r="r" b="b" t="t" l="l"/>
            <a:pathLst>
              <a:path h="2939635" w="2939635">
                <a:moveTo>
                  <a:pt x="0" y="0"/>
                </a:moveTo>
                <a:lnTo>
                  <a:pt x="2939635" y="0"/>
                </a:lnTo>
                <a:lnTo>
                  <a:pt x="2939635" y="2939634"/>
                </a:lnTo>
                <a:lnTo>
                  <a:pt x="0" y="2939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777922" y="1540699"/>
            <a:ext cx="2990678" cy="2990678"/>
          </a:xfrm>
          <a:custGeom>
            <a:avLst/>
            <a:gdLst/>
            <a:ahLst/>
            <a:cxnLst/>
            <a:rect r="r" b="b" t="t" l="l"/>
            <a:pathLst>
              <a:path h="2990678" w="2990678">
                <a:moveTo>
                  <a:pt x="0" y="0"/>
                </a:moveTo>
                <a:lnTo>
                  <a:pt x="2990678" y="0"/>
                </a:lnTo>
                <a:lnTo>
                  <a:pt x="2990678" y="2990678"/>
                </a:lnTo>
                <a:lnTo>
                  <a:pt x="0" y="29906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40540" y="5605282"/>
            <a:ext cx="3076194" cy="3076194"/>
          </a:xfrm>
          <a:custGeom>
            <a:avLst/>
            <a:gdLst/>
            <a:ahLst/>
            <a:cxnLst/>
            <a:rect r="r" b="b" t="t" l="l"/>
            <a:pathLst>
              <a:path h="3076194" w="3076194">
                <a:moveTo>
                  <a:pt x="0" y="0"/>
                </a:moveTo>
                <a:lnTo>
                  <a:pt x="3076194" y="0"/>
                </a:lnTo>
                <a:lnTo>
                  <a:pt x="3076194" y="3076194"/>
                </a:lnTo>
                <a:lnTo>
                  <a:pt x="0" y="30761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134849" y="5605282"/>
            <a:ext cx="2929654" cy="2929654"/>
          </a:xfrm>
          <a:custGeom>
            <a:avLst/>
            <a:gdLst/>
            <a:ahLst/>
            <a:cxnLst/>
            <a:rect r="r" b="b" t="t" l="l"/>
            <a:pathLst>
              <a:path h="2929654" w="2929654">
                <a:moveTo>
                  <a:pt x="0" y="0"/>
                </a:moveTo>
                <a:lnTo>
                  <a:pt x="2929654" y="0"/>
                </a:lnTo>
                <a:lnTo>
                  <a:pt x="2929654" y="2929654"/>
                </a:lnTo>
                <a:lnTo>
                  <a:pt x="0" y="2929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5527417" y="5338582"/>
            <a:ext cx="3419333" cy="3419333"/>
          </a:xfrm>
          <a:custGeom>
            <a:avLst/>
            <a:gdLst/>
            <a:ahLst/>
            <a:cxnLst/>
            <a:rect r="r" b="b" t="t" l="l"/>
            <a:pathLst>
              <a:path h="3419333" w="3419333">
                <a:moveTo>
                  <a:pt x="0" y="0"/>
                </a:moveTo>
                <a:lnTo>
                  <a:pt x="3419332" y="0"/>
                </a:lnTo>
                <a:lnTo>
                  <a:pt x="3419332" y="3419333"/>
                </a:lnTo>
                <a:lnTo>
                  <a:pt x="0" y="34193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4006991" y="5605282"/>
            <a:ext cx="2870412" cy="3116262"/>
          </a:xfrm>
          <a:custGeom>
            <a:avLst/>
            <a:gdLst/>
            <a:ahLst/>
            <a:cxnLst/>
            <a:rect r="r" b="b" t="t" l="l"/>
            <a:pathLst>
              <a:path h="3116262" w="2870412">
                <a:moveTo>
                  <a:pt x="0" y="0"/>
                </a:moveTo>
                <a:lnTo>
                  <a:pt x="2870413" y="0"/>
                </a:lnTo>
                <a:lnTo>
                  <a:pt x="2870413" y="3116263"/>
                </a:lnTo>
                <a:lnTo>
                  <a:pt x="0" y="31162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27" t="0" r="-3069" b="-2028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76388" y="76200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FUNCIONALIDADES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642363" y="9507260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82508" y="4281307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Lembretes automáticos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330166" y="4722512"/>
            <a:ext cx="38138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Geração de Resumos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82508" y="8457526"/>
            <a:ext cx="399525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Organização de emails acadêmicos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464495" y="8457526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Assistente de dúvidas acadêmicas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45466" y="4464702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Elaboração de Esboços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330166" y="8457526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Avisos sobre término de atividades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297808" y="4455177"/>
            <a:ext cx="4147209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Planejamento de     Estudos personalizado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445016" y="8457526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Notificações em Múltiplos Canais</a:t>
            </a:r>
          </a:p>
        </p:txBody>
      </p:sp>
    </p:spTree>
  </p:cSld>
  <p:clrMapOvr>
    <a:masterClrMapping/>
  </p:clrMapOvr>
  <p:transition spd="med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79830" y="9355219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3"/>
                </a:lnTo>
                <a:lnTo>
                  <a:pt x="0" y="794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82508" y="1464327"/>
            <a:ext cx="16230600" cy="8115300"/>
            <a:chOff x="0" y="0"/>
            <a:chExt cx="21640800" cy="108204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410200" cy="541020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89E0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10200" y="0"/>
              <a:ext cx="5410200" cy="541020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81C3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0820400" y="0"/>
              <a:ext cx="5410200" cy="541020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E94D2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6230600" y="0"/>
              <a:ext cx="5410200" cy="5410200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5410200"/>
              <a:ext cx="5410200" cy="5410200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949AB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0820400" y="5410200"/>
              <a:ext cx="5410200" cy="5410200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5616A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5410200" y="5410200"/>
              <a:ext cx="5410200" cy="5410200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18FA6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6230600" y="5410200"/>
              <a:ext cx="5410200" cy="5410200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18"/>
                  </a:lnSpc>
                </a:pPr>
              </a:p>
            </p:txBody>
          </p:sp>
        </p:grpSp>
      </p:grpSp>
      <p:sp>
        <p:nvSpPr>
          <p:cNvPr name="Freeform 37" id="37"/>
          <p:cNvSpPr/>
          <p:nvPr/>
        </p:nvSpPr>
        <p:spPr>
          <a:xfrm flipH="false" flipV="false" rot="0">
            <a:off x="1678065" y="1464327"/>
            <a:ext cx="2822719" cy="3015177"/>
          </a:xfrm>
          <a:custGeom>
            <a:avLst/>
            <a:gdLst/>
            <a:ahLst/>
            <a:cxnLst/>
            <a:rect r="r" b="b" t="t" l="l"/>
            <a:pathLst>
              <a:path h="3015177" w="2822719">
                <a:moveTo>
                  <a:pt x="0" y="0"/>
                </a:moveTo>
                <a:lnTo>
                  <a:pt x="2822719" y="0"/>
                </a:lnTo>
                <a:lnTo>
                  <a:pt x="2822719" y="3015178"/>
                </a:lnTo>
                <a:lnTo>
                  <a:pt x="0" y="3015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226678" y="846210"/>
            <a:ext cx="4251411" cy="4251411"/>
          </a:xfrm>
          <a:custGeom>
            <a:avLst/>
            <a:gdLst/>
            <a:ahLst/>
            <a:cxnLst/>
            <a:rect r="r" b="b" t="t" l="l"/>
            <a:pathLst>
              <a:path h="4251411" w="4251411">
                <a:moveTo>
                  <a:pt x="0" y="0"/>
                </a:moveTo>
                <a:lnTo>
                  <a:pt x="4251410" y="0"/>
                </a:lnTo>
                <a:lnTo>
                  <a:pt x="4251410" y="4251411"/>
                </a:lnTo>
                <a:lnTo>
                  <a:pt x="0" y="425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611096" y="1303784"/>
            <a:ext cx="3515262" cy="3515262"/>
          </a:xfrm>
          <a:custGeom>
            <a:avLst/>
            <a:gdLst/>
            <a:ahLst/>
            <a:cxnLst/>
            <a:rect r="r" b="b" t="t" l="l"/>
            <a:pathLst>
              <a:path h="3515262" w="3515262">
                <a:moveTo>
                  <a:pt x="0" y="0"/>
                </a:moveTo>
                <a:lnTo>
                  <a:pt x="3515262" y="0"/>
                </a:lnTo>
                <a:lnTo>
                  <a:pt x="3515262" y="3515262"/>
                </a:lnTo>
                <a:lnTo>
                  <a:pt x="0" y="3515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826014" y="1509862"/>
            <a:ext cx="2924108" cy="2924108"/>
          </a:xfrm>
          <a:custGeom>
            <a:avLst/>
            <a:gdLst/>
            <a:ahLst/>
            <a:cxnLst/>
            <a:rect r="r" b="b" t="t" l="l"/>
            <a:pathLst>
              <a:path h="2924108" w="2924108">
                <a:moveTo>
                  <a:pt x="0" y="0"/>
                </a:moveTo>
                <a:lnTo>
                  <a:pt x="2924108" y="0"/>
                </a:lnTo>
                <a:lnTo>
                  <a:pt x="2924108" y="2924108"/>
                </a:lnTo>
                <a:lnTo>
                  <a:pt x="0" y="2924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88140" y="5693761"/>
            <a:ext cx="3214506" cy="3214506"/>
          </a:xfrm>
          <a:custGeom>
            <a:avLst/>
            <a:gdLst/>
            <a:ahLst/>
            <a:cxnLst/>
            <a:rect r="r" b="b" t="t" l="l"/>
            <a:pathLst>
              <a:path h="3214506" w="3214506">
                <a:moveTo>
                  <a:pt x="0" y="0"/>
                </a:moveTo>
                <a:lnTo>
                  <a:pt x="3214506" y="0"/>
                </a:lnTo>
                <a:lnTo>
                  <a:pt x="3214506" y="3214506"/>
                </a:lnTo>
                <a:lnTo>
                  <a:pt x="0" y="321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5792567" y="5766895"/>
            <a:ext cx="2889031" cy="2889031"/>
          </a:xfrm>
          <a:custGeom>
            <a:avLst/>
            <a:gdLst/>
            <a:ahLst/>
            <a:cxnLst/>
            <a:rect r="r" b="b" t="t" l="l"/>
            <a:pathLst>
              <a:path h="2889031" w="2889031">
                <a:moveTo>
                  <a:pt x="0" y="0"/>
                </a:moveTo>
                <a:lnTo>
                  <a:pt x="2889032" y="0"/>
                </a:lnTo>
                <a:lnTo>
                  <a:pt x="2889032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994884" y="5652375"/>
            <a:ext cx="3057727" cy="3057727"/>
          </a:xfrm>
          <a:custGeom>
            <a:avLst/>
            <a:gdLst/>
            <a:ahLst/>
            <a:cxnLst/>
            <a:rect r="r" b="b" t="t" l="l"/>
            <a:pathLst>
              <a:path h="3057727" w="3057727">
                <a:moveTo>
                  <a:pt x="0" y="0"/>
                </a:moveTo>
                <a:lnTo>
                  <a:pt x="3057727" y="0"/>
                </a:lnTo>
                <a:lnTo>
                  <a:pt x="3057727" y="3057727"/>
                </a:lnTo>
                <a:lnTo>
                  <a:pt x="0" y="3057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974514" y="5552412"/>
            <a:ext cx="2992380" cy="3157690"/>
          </a:xfrm>
          <a:custGeom>
            <a:avLst/>
            <a:gdLst/>
            <a:ahLst/>
            <a:cxnLst/>
            <a:rect r="r" b="b" t="t" l="l"/>
            <a:pathLst>
              <a:path h="3157690" w="2992380">
                <a:moveTo>
                  <a:pt x="0" y="0"/>
                </a:moveTo>
                <a:lnTo>
                  <a:pt x="2992381" y="0"/>
                </a:lnTo>
                <a:lnTo>
                  <a:pt x="2992381" y="3157690"/>
                </a:lnTo>
                <a:lnTo>
                  <a:pt x="0" y="31576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524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76388" y="76200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QUALIDADES DO SISTEMA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642363" y="9499703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26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82508" y="4281307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Integração com o Whatsapp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330166" y="4412830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Integração com o Gmail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82508" y="8612992"/>
            <a:ext cx="39952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Escalabilidade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471160" y="8643427"/>
            <a:ext cx="38138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Confiabilidade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65969" y="4367295"/>
            <a:ext cx="38138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Integração com o Calendar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330166" y="8643427"/>
            <a:ext cx="38138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Manutenibilidade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304472" y="4403305"/>
            <a:ext cx="398052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Integração com o Telegram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445466" y="8643427"/>
            <a:ext cx="38138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Desempenho</a:t>
            </a:r>
          </a:p>
        </p:txBody>
      </p:sp>
    </p:spTree>
  </p:cSld>
  <p:clrMapOvr>
    <a:masterClrMapping/>
  </p:clrMapOvr>
  <p:transition spd="med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48570" y="4233333"/>
            <a:ext cx="14581358" cy="285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APRESENTAÇÃO DO PROTÓTIPO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27</a:t>
            </a:r>
          </a:p>
        </p:txBody>
      </p:sp>
    </p:spTree>
  </p:cSld>
  <p:clrMapOvr>
    <a:masterClrMapping/>
  </p:clrMapOvr>
  <p:transition spd="med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23487" y="836102"/>
            <a:ext cx="3841025" cy="3841025"/>
          </a:xfrm>
          <a:custGeom>
            <a:avLst/>
            <a:gdLst/>
            <a:ahLst/>
            <a:cxnLst/>
            <a:rect r="r" b="b" t="t" l="l"/>
            <a:pathLst>
              <a:path h="3841025" w="3841025">
                <a:moveTo>
                  <a:pt x="0" y="0"/>
                </a:moveTo>
                <a:lnTo>
                  <a:pt x="3841026" y="0"/>
                </a:lnTo>
                <a:lnTo>
                  <a:pt x="3841026" y="3841026"/>
                </a:lnTo>
                <a:lnTo>
                  <a:pt x="0" y="3841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7707" y="4753328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NOTIFICAÇÃO DE ATIVIDADES DO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28</a:t>
            </a:r>
          </a:p>
        </p:txBody>
      </p:sp>
    </p:spTree>
  </p:cSld>
  <p:clrMapOvr>
    <a:masterClrMapping/>
  </p:clrMapOvr>
  <p:transition spd="med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58324" y="1165465"/>
            <a:ext cx="13542531" cy="8805717"/>
          </a:xfrm>
          <a:custGeom>
            <a:avLst/>
            <a:gdLst/>
            <a:ahLst/>
            <a:cxnLst/>
            <a:rect r="r" b="b" t="t" l="l"/>
            <a:pathLst>
              <a:path h="8805717" w="13542531">
                <a:moveTo>
                  <a:pt x="0" y="0"/>
                </a:moveTo>
                <a:lnTo>
                  <a:pt x="13542531" y="0"/>
                </a:lnTo>
                <a:lnTo>
                  <a:pt x="13542531" y="8805717"/>
                </a:lnTo>
                <a:lnTo>
                  <a:pt x="0" y="8805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76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b="true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NOTIFICAÇÃO DE EMAIL - N8N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29</a:t>
            </a:r>
          </a:p>
        </p:txBody>
      </p:sp>
    </p:spTree>
  </p:cSld>
  <p:clrMapOvr>
    <a:masterClrMapping/>
  </p:clrMapOvr>
  <p:transition spd="med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597557" y="0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3793097" y="0"/>
                </a:moveTo>
                <a:lnTo>
                  <a:pt x="0" y="0"/>
                </a:lnTo>
                <a:lnTo>
                  <a:pt x="0" y="4114800"/>
                </a:lnTo>
                <a:lnTo>
                  <a:pt x="3793097" y="4114800"/>
                </a:lnTo>
                <a:lnTo>
                  <a:pt x="37930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8682" y="1093492"/>
            <a:ext cx="11908874" cy="8942482"/>
          </a:xfrm>
          <a:custGeom>
            <a:avLst/>
            <a:gdLst/>
            <a:ahLst/>
            <a:cxnLst/>
            <a:rect r="r" b="b" t="t" l="l"/>
            <a:pathLst>
              <a:path h="8942482" w="11908874">
                <a:moveTo>
                  <a:pt x="0" y="0"/>
                </a:moveTo>
                <a:lnTo>
                  <a:pt x="11908875" y="0"/>
                </a:lnTo>
                <a:lnTo>
                  <a:pt x="11908875" y="8942482"/>
                </a:lnTo>
                <a:lnTo>
                  <a:pt x="0" y="8942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2904" y="0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5258150" y="2447815"/>
            <a:ext cx="624581" cy="546508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5258150" y="4465939"/>
            <a:ext cx="624581" cy="546508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5258150" y="3424628"/>
            <a:ext cx="624581" cy="546508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5258150" y="5393949"/>
            <a:ext cx="624581" cy="546508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5400000">
            <a:off x="5258150" y="6366488"/>
            <a:ext cx="624581" cy="546508"/>
            <a:chOff x="0" y="0"/>
            <a:chExt cx="812800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041170" y="2340376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62093" y="155442"/>
            <a:ext cx="3363813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71F37"/>
                </a:solidFill>
                <a:latin typeface="HK Modular"/>
                <a:ea typeface="HK Modular"/>
                <a:cs typeface="HK Modular"/>
                <a:sym typeface="HK Modular"/>
              </a:rPr>
              <a:t>SUMÁRIO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4041170" y="3248786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041170" y="4290097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041170" y="5286510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041170" y="6193814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335725" y="2363845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79602" y="3272255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79602" y="4313566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79602" y="5280412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79602" y="6209109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26345" y="2380204"/>
            <a:ext cx="4978385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Apresentação Geral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26345" y="3357017"/>
            <a:ext cx="5420523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Pesquisa de Mercado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26345" y="4398328"/>
            <a:ext cx="8104038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Comparação Com Concorrentes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326345" y="5304576"/>
            <a:ext cx="4124803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Funcionalidades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326345" y="6298876"/>
            <a:ext cx="6748688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Apresentação do Protótipo</a:t>
            </a:r>
          </a:p>
        </p:txBody>
      </p:sp>
      <p:grpSp>
        <p:nvGrpSpPr>
          <p:cNvPr name="Group 39" id="39"/>
          <p:cNvGrpSpPr/>
          <p:nvPr/>
        </p:nvGrpSpPr>
        <p:grpSpPr>
          <a:xfrm rot="-5400000">
            <a:off x="5258150" y="7393405"/>
            <a:ext cx="624581" cy="546508"/>
            <a:chOff x="0" y="0"/>
            <a:chExt cx="812800" cy="7112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4041170" y="7220732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279602" y="7236027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377819" y="7249679"/>
            <a:ext cx="3068829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Precificação</a:t>
            </a:r>
          </a:p>
        </p:txBody>
      </p:sp>
      <p:grpSp>
        <p:nvGrpSpPr>
          <p:cNvPr name="Group 45" id="45"/>
          <p:cNvGrpSpPr/>
          <p:nvPr/>
        </p:nvGrpSpPr>
        <p:grpSpPr>
          <a:xfrm rot="-5400000">
            <a:off x="5258150" y="8392917"/>
            <a:ext cx="624581" cy="546508"/>
            <a:chOff x="0" y="0"/>
            <a:chExt cx="812800" cy="7112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71F37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29419" lIns="29419" bIns="29419" rIns="29419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4041170" y="8220244"/>
            <a:ext cx="1013953" cy="761387"/>
          </a:xfrm>
          <a:custGeom>
            <a:avLst/>
            <a:gdLst/>
            <a:ahLst/>
            <a:cxnLst/>
            <a:rect r="r" b="b" t="t" l="l"/>
            <a:pathLst>
              <a:path h="761387" w="1013953">
                <a:moveTo>
                  <a:pt x="0" y="0"/>
                </a:moveTo>
                <a:lnTo>
                  <a:pt x="1013953" y="0"/>
                </a:lnTo>
                <a:lnTo>
                  <a:pt x="1013953" y="761387"/>
                </a:lnTo>
                <a:lnTo>
                  <a:pt x="0" y="76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4279602" y="8235539"/>
            <a:ext cx="537088" cy="62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77819" y="8249191"/>
            <a:ext cx="2658787" cy="6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9"/>
              </a:lnSpc>
            </a:pPr>
            <a:r>
              <a:rPr lang="en-US" sz="4271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Conclusão</a:t>
            </a:r>
          </a:p>
        </p:txBody>
      </p:sp>
    </p:spTree>
  </p:cSld>
  <p:clrMapOvr>
    <a:masterClrMapping/>
  </p:clrMapOvr>
  <p:transition spd="med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5474" y="809518"/>
            <a:ext cx="16097634" cy="9477482"/>
          </a:xfrm>
          <a:custGeom>
            <a:avLst/>
            <a:gdLst/>
            <a:ahLst/>
            <a:cxnLst/>
            <a:rect r="r" b="b" t="t" l="l"/>
            <a:pathLst>
              <a:path h="9477482" w="16097634">
                <a:moveTo>
                  <a:pt x="0" y="0"/>
                </a:moveTo>
                <a:lnTo>
                  <a:pt x="16097634" y="0"/>
                </a:lnTo>
                <a:lnTo>
                  <a:pt x="16097634" y="9477482"/>
                </a:lnTo>
                <a:lnTo>
                  <a:pt x="0" y="947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30</a:t>
            </a:r>
          </a:p>
        </p:txBody>
      </p:sp>
    </p:spTree>
  </p:cSld>
  <p:clrMapOvr>
    <a:masterClrMapping/>
  </p:clrMapOvr>
  <p:transition spd="med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80896" y="2220149"/>
            <a:ext cx="5689954" cy="7109117"/>
          </a:xfrm>
          <a:custGeom>
            <a:avLst/>
            <a:gdLst/>
            <a:ahLst/>
            <a:cxnLst/>
            <a:rect r="r" b="b" t="t" l="l"/>
            <a:pathLst>
              <a:path h="7109117" w="5689954">
                <a:moveTo>
                  <a:pt x="0" y="0"/>
                </a:moveTo>
                <a:lnTo>
                  <a:pt x="5689954" y="0"/>
                </a:lnTo>
                <a:lnTo>
                  <a:pt x="5689954" y="7109117"/>
                </a:lnTo>
                <a:lnTo>
                  <a:pt x="0" y="7109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115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GATILHO DO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31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909409" y="3509446"/>
            <a:ext cx="932132" cy="699946"/>
          </a:xfrm>
          <a:custGeom>
            <a:avLst/>
            <a:gdLst/>
            <a:ahLst/>
            <a:cxnLst/>
            <a:rect r="r" b="b" t="t" l="l"/>
            <a:pathLst>
              <a:path h="699946" w="932132">
                <a:moveTo>
                  <a:pt x="0" y="0"/>
                </a:moveTo>
                <a:lnTo>
                  <a:pt x="932133" y="0"/>
                </a:lnTo>
                <a:lnTo>
                  <a:pt x="932133" y="699947"/>
                </a:lnTo>
                <a:lnTo>
                  <a:pt x="0" y="699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09409" y="5158251"/>
            <a:ext cx="932132" cy="699946"/>
          </a:xfrm>
          <a:custGeom>
            <a:avLst/>
            <a:gdLst/>
            <a:ahLst/>
            <a:cxnLst/>
            <a:rect r="r" b="b" t="t" l="l"/>
            <a:pathLst>
              <a:path h="699946" w="932132">
                <a:moveTo>
                  <a:pt x="0" y="0"/>
                </a:moveTo>
                <a:lnTo>
                  <a:pt x="932133" y="0"/>
                </a:lnTo>
                <a:lnTo>
                  <a:pt x="932133" y="699946"/>
                </a:lnTo>
                <a:lnTo>
                  <a:pt x="0" y="699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09409" y="7055163"/>
            <a:ext cx="932132" cy="699946"/>
          </a:xfrm>
          <a:custGeom>
            <a:avLst/>
            <a:gdLst/>
            <a:ahLst/>
            <a:cxnLst/>
            <a:rect r="r" b="b" t="t" l="l"/>
            <a:pathLst>
              <a:path h="699946" w="932132">
                <a:moveTo>
                  <a:pt x="0" y="0"/>
                </a:moveTo>
                <a:lnTo>
                  <a:pt x="932133" y="0"/>
                </a:lnTo>
                <a:lnTo>
                  <a:pt x="932133" y="699946"/>
                </a:lnTo>
                <a:lnTo>
                  <a:pt x="0" y="699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022756" y="3567997"/>
            <a:ext cx="294679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o Gmail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33574" y="5211461"/>
            <a:ext cx="396790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Checa a cada minuto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13556" y="7113714"/>
            <a:ext cx="451738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Pega os dados do Email</a:t>
            </a:r>
          </a:p>
        </p:txBody>
      </p:sp>
    </p:spTree>
  </p:cSld>
  <p:clrMapOvr>
    <a:masterClrMapping/>
  </p:clrMapOvr>
  <p:transition spd="med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1700" y="785988"/>
            <a:ext cx="16137600" cy="9501012"/>
          </a:xfrm>
          <a:custGeom>
            <a:avLst/>
            <a:gdLst/>
            <a:ahLst/>
            <a:cxnLst/>
            <a:rect r="r" b="b" t="t" l="l"/>
            <a:pathLst>
              <a:path h="9501012" w="16137600">
                <a:moveTo>
                  <a:pt x="0" y="0"/>
                </a:moveTo>
                <a:lnTo>
                  <a:pt x="16137600" y="0"/>
                </a:lnTo>
                <a:lnTo>
                  <a:pt x="16137600" y="9501012"/>
                </a:lnTo>
                <a:lnTo>
                  <a:pt x="0" y="9501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32</a:t>
            </a:r>
          </a:p>
        </p:txBody>
      </p:sp>
    </p:spTree>
  </p:cSld>
  <p:clrMapOvr>
    <a:masterClrMapping/>
  </p:clrMapOvr>
  <p:transition spd="med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76315" y="3548764"/>
            <a:ext cx="919580" cy="690521"/>
          </a:xfrm>
          <a:custGeom>
            <a:avLst/>
            <a:gdLst/>
            <a:ahLst/>
            <a:cxnLst/>
            <a:rect r="r" b="b" t="t" l="l"/>
            <a:pathLst>
              <a:path h="690521" w="919580">
                <a:moveTo>
                  <a:pt x="0" y="0"/>
                </a:moveTo>
                <a:lnTo>
                  <a:pt x="919579" y="0"/>
                </a:lnTo>
                <a:lnTo>
                  <a:pt x="919579" y="690521"/>
                </a:lnTo>
                <a:lnTo>
                  <a:pt x="0" y="690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76315" y="5367792"/>
            <a:ext cx="919580" cy="690521"/>
          </a:xfrm>
          <a:custGeom>
            <a:avLst/>
            <a:gdLst/>
            <a:ahLst/>
            <a:cxnLst/>
            <a:rect r="r" b="b" t="t" l="l"/>
            <a:pathLst>
              <a:path h="690521" w="919580">
                <a:moveTo>
                  <a:pt x="0" y="0"/>
                </a:moveTo>
                <a:lnTo>
                  <a:pt x="919579" y="0"/>
                </a:lnTo>
                <a:lnTo>
                  <a:pt x="919579" y="690521"/>
                </a:lnTo>
                <a:lnTo>
                  <a:pt x="0" y="690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92601" y="7324373"/>
            <a:ext cx="919580" cy="690521"/>
          </a:xfrm>
          <a:custGeom>
            <a:avLst/>
            <a:gdLst/>
            <a:ahLst/>
            <a:cxnLst/>
            <a:rect r="r" b="b" t="t" l="l"/>
            <a:pathLst>
              <a:path h="690521" w="919580">
                <a:moveTo>
                  <a:pt x="0" y="0"/>
                </a:moveTo>
                <a:lnTo>
                  <a:pt x="919580" y="0"/>
                </a:lnTo>
                <a:lnTo>
                  <a:pt x="919580" y="690521"/>
                </a:lnTo>
                <a:lnTo>
                  <a:pt x="0" y="690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77725" y="2101718"/>
            <a:ext cx="6643556" cy="7276276"/>
          </a:xfrm>
          <a:custGeom>
            <a:avLst/>
            <a:gdLst/>
            <a:ahLst/>
            <a:cxnLst/>
            <a:rect r="r" b="b" t="t" l="l"/>
            <a:pathLst>
              <a:path h="7276276" w="6643556">
                <a:moveTo>
                  <a:pt x="0" y="0"/>
                </a:moveTo>
                <a:lnTo>
                  <a:pt x="6643556" y="0"/>
                </a:lnTo>
                <a:lnTo>
                  <a:pt x="6643556" y="7276276"/>
                </a:lnTo>
                <a:lnTo>
                  <a:pt x="0" y="7276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7707" y="538377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CLASSIFICADOR DE EMAIL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13289" y="3531206"/>
            <a:ext cx="404773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Analisa o conteúdo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98655" y="5422233"/>
            <a:ext cx="683430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se contém a palavra chave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07349" y="7344524"/>
            <a:ext cx="5027105" cy="57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6"/>
              </a:lnSpc>
              <a:spcBef>
                <a:spcPct val="0"/>
              </a:spcBef>
            </a:pPr>
            <a:r>
              <a:rPr lang="en-US" sz="327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Usa uma I.A. para análise</a:t>
            </a:r>
          </a:p>
        </p:txBody>
      </p:sp>
    </p:spTree>
  </p:cSld>
  <p:clrMapOvr>
    <a:masterClrMapping/>
  </p:clrMapOvr>
  <p:transition spd="med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569" y="808872"/>
            <a:ext cx="16098731" cy="9478128"/>
          </a:xfrm>
          <a:custGeom>
            <a:avLst/>
            <a:gdLst/>
            <a:ahLst/>
            <a:cxnLst/>
            <a:rect r="r" b="b" t="t" l="l"/>
            <a:pathLst>
              <a:path h="9478128" w="16098731">
                <a:moveTo>
                  <a:pt x="0" y="0"/>
                </a:moveTo>
                <a:lnTo>
                  <a:pt x="16098731" y="0"/>
                </a:lnTo>
                <a:lnTo>
                  <a:pt x="16098731" y="9478128"/>
                </a:lnTo>
                <a:lnTo>
                  <a:pt x="0" y="9478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34</a:t>
            </a:r>
          </a:p>
        </p:txBody>
      </p:sp>
    </p:spTree>
  </p:cSld>
  <p:clrMapOvr>
    <a:masterClrMapping/>
  </p:clrMapOvr>
  <p:transition spd="med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26747" y="2986432"/>
            <a:ext cx="957180" cy="718755"/>
          </a:xfrm>
          <a:custGeom>
            <a:avLst/>
            <a:gdLst/>
            <a:ahLst/>
            <a:cxnLst/>
            <a:rect r="r" b="b" t="t" l="l"/>
            <a:pathLst>
              <a:path h="718755" w="957180">
                <a:moveTo>
                  <a:pt x="0" y="0"/>
                </a:moveTo>
                <a:lnTo>
                  <a:pt x="957179" y="0"/>
                </a:lnTo>
                <a:lnTo>
                  <a:pt x="957179" y="718755"/>
                </a:lnTo>
                <a:lnTo>
                  <a:pt x="0" y="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26747" y="4458632"/>
            <a:ext cx="957180" cy="718755"/>
          </a:xfrm>
          <a:custGeom>
            <a:avLst/>
            <a:gdLst/>
            <a:ahLst/>
            <a:cxnLst/>
            <a:rect r="r" b="b" t="t" l="l"/>
            <a:pathLst>
              <a:path h="718755" w="957180">
                <a:moveTo>
                  <a:pt x="0" y="0"/>
                </a:moveTo>
                <a:lnTo>
                  <a:pt x="957179" y="0"/>
                </a:lnTo>
                <a:lnTo>
                  <a:pt x="957179" y="718755"/>
                </a:lnTo>
                <a:lnTo>
                  <a:pt x="0" y="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26747" y="7460389"/>
            <a:ext cx="957180" cy="718755"/>
          </a:xfrm>
          <a:custGeom>
            <a:avLst/>
            <a:gdLst/>
            <a:ahLst/>
            <a:cxnLst/>
            <a:rect r="r" b="b" t="t" l="l"/>
            <a:pathLst>
              <a:path h="718755" w="957180">
                <a:moveTo>
                  <a:pt x="0" y="0"/>
                </a:moveTo>
                <a:lnTo>
                  <a:pt x="957179" y="0"/>
                </a:lnTo>
                <a:lnTo>
                  <a:pt x="957179" y="718755"/>
                </a:lnTo>
                <a:lnTo>
                  <a:pt x="0" y="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3381" y="1900647"/>
            <a:ext cx="8921579" cy="7236220"/>
          </a:xfrm>
          <a:custGeom>
            <a:avLst/>
            <a:gdLst/>
            <a:ahLst/>
            <a:cxnLst/>
            <a:rect r="r" b="b" t="t" l="l"/>
            <a:pathLst>
              <a:path h="7236220" w="8921579">
                <a:moveTo>
                  <a:pt x="0" y="0"/>
                </a:moveTo>
                <a:lnTo>
                  <a:pt x="8921578" y="0"/>
                </a:lnTo>
                <a:lnTo>
                  <a:pt x="8921578" y="7236220"/>
                </a:lnTo>
                <a:lnTo>
                  <a:pt x="0" y="72362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8788" y="42820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GERADOR DE EVENTOS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1621" y="4510703"/>
            <a:ext cx="431006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Gera o texto do evento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26801" y="3002285"/>
            <a:ext cx="58940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Recebe os dados do Email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34987" y="7561842"/>
            <a:ext cx="745394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o evento formatado para frente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698406" y="5959510"/>
            <a:ext cx="957180" cy="718755"/>
          </a:xfrm>
          <a:custGeom>
            <a:avLst/>
            <a:gdLst/>
            <a:ahLst/>
            <a:cxnLst/>
            <a:rect r="r" b="b" t="t" l="l"/>
            <a:pathLst>
              <a:path h="718755" w="957180">
                <a:moveTo>
                  <a:pt x="0" y="0"/>
                </a:moveTo>
                <a:lnTo>
                  <a:pt x="957180" y="0"/>
                </a:lnTo>
                <a:lnTo>
                  <a:pt x="957180" y="718755"/>
                </a:lnTo>
                <a:lnTo>
                  <a:pt x="0" y="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841646" y="5973040"/>
            <a:ext cx="714676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Cria o evento no Calendar</a:t>
            </a:r>
          </a:p>
        </p:txBody>
      </p:sp>
    </p:spTree>
  </p:cSld>
  <p:clrMapOvr>
    <a:masterClrMapping/>
  </p:clrMapOvr>
  <p:transition spd="med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6853" y="803238"/>
            <a:ext cx="16316254" cy="9606195"/>
          </a:xfrm>
          <a:custGeom>
            <a:avLst/>
            <a:gdLst/>
            <a:ahLst/>
            <a:cxnLst/>
            <a:rect r="r" b="b" t="t" l="l"/>
            <a:pathLst>
              <a:path h="9606195" w="16316254">
                <a:moveTo>
                  <a:pt x="0" y="0"/>
                </a:moveTo>
                <a:lnTo>
                  <a:pt x="16316255" y="0"/>
                </a:lnTo>
                <a:lnTo>
                  <a:pt x="16316255" y="9606195"/>
                </a:lnTo>
                <a:lnTo>
                  <a:pt x="0" y="9606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36</a:t>
            </a:r>
          </a:p>
        </p:txBody>
      </p:sp>
    </p:spTree>
  </p:cSld>
  <p:clrMapOvr>
    <a:masterClrMapping/>
  </p:clrMapOvr>
  <p:transition spd="med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10865" y="3836006"/>
            <a:ext cx="915772" cy="687661"/>
          </a:xfrm>
          <a:custGeom>
            <a:avLst/>
            <a:gdLst/>
            <a:ahLst/>
            <a:cxnLst/>
            <a:rect r="r" b="b" t="t" l="l"/>
            <a:pathLst>
              <a:path h="687661" w="915772">
                <a:moveTo>
                  <a:pt x="0" y="0"/>
                </a:moveTo>
                <a:lnTo>
                  <a:pt x="915772" y="0"/>
                </a:lnTo>
                <a:lnTo>
                  <a:pt x="915772" y="687661"/>
                </a:lnTo>
                <a:lnTo>
                  <a:pt x="0" y="687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0865" y="5525442"/>
            <a:ext cx="915772" cy="687661"/>
          </a:xfrm>
          <a:custGeom>
            <a:avLst/>
            <a:gdLst/>
            <a:ahLst/>
            <a:cxnLst/>
            <a:rect r="r" b="b" t="t" l="l"/>
            <a:pathLst>
              <a:path h="687661" w="915772">
                <a:moveTo>
                  <a:pt x="0" y="0"/>
                </a:moveTo>
                <a:lnTo>
                  <a:pt x="915772" y="0"/>
                </a:lnTo>
                <a:lnTo>
                  <a:pt x="915772" y="687661"/>
                </a:lnTo>
                <a:lnTo>
                  <a:pt x="0" y="687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10865" y="7320563"/>
            <a:ext cx="915772" cy="687661"/>
          </a:xfrm>
          <a:custGeom>
            <a:avLst/>
            <a:gdLst/>
            <a:ahLst/>
            <a:cxnLst/>
            <a:rect r="r" b="b" t="t" l="l"/>
            <a:pathLst>
              <a:path h="687661" w="915772">
                <a:moveTo>
                  <a:pt x="0" y="0"/>
                </a:moveTo>
                <a:lnTo>
                  <a:pt x="915772" y="0"/>
                </a:lnTo>
                <a:lnTo>
                  <a:pt x="915772" y="687661"/>
                </a:lnTo>
                <a:lnTo>
                  <a:pt x="0" y="687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60690" y="2262481"/>
            <a:ext cx="7234390" cy="7103806"/>
          </a:xfrm>
          <a:custGeom>
            <a:avLst/>
            <a:gdLst/>
            <a:ahLst/>
            <a:cxnLst/>
            <a:rect r="r" b="b" t="t" l="l"/>
            <a:pathLst>
              <a:path h="7103806" w="7234390">
                <a:moveTo>
                  <a:pt x="0" y="0"/>
                </a:moveTo>
                <a:lnTo>
                  <a:pt x="7234391" y="0"/>
                </a:lnTo>
                <a:lnTo>
                  <a:pt x="7234391" y="7103806"/>
                </a:lnTo>
                <a:lnTo>
                  <a:pt x="0" y="71038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GERADOR DE EVENTOS DE ALARME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39747" y="3868858"/>
            <a:ext cx="49911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Mesmo padrão do anterior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90336" y="5657822"/>
            <a:ext cx="503946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Gera um Evento de alarme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90336" y="7356253"/>
            <a:ext cx="733097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Sempre no dia final do evento original</a:t>
            </a:r>
          </a:p>
        </p:txBody>
      </p:sp>
    </p:spTree>
  </p:cSld>
  <p:clrMapOvr>
    <a:masterClrMapping/>
  </p:clrMapOvr>
  <p:transition spd="med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038" y="855992"/>
            <a:ext cx="16299262" cy="9596190"/>
          </a:xfrm>
          <a:custGeom>
            <a:avLst/>
            <a:gdLst/>
            <a:ahLst/>
            <a:cxnLst/>
            <a:rect r="r" b="b" t="t" l="l"/>
            <a:pathLst>
              <a:path h="9596190" w="16299262">
                <a:moveTo>
                  <a:pt x="0" y="0"/>
                </a:moveTo>
                <a:lnTo>
                  <a:pt x="16299262" y="0"/>
                </a:lnTo>
                <a:lnTo>
                  <a:pt x="16299262" y="9596191"/>
                </a:lnTo>
                <a:lnTo>
                  <a:pt x="0" y="9596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38</a:t>
            </a:r>
          </a:p>
        </p:txBody>
      </p:sp>
    </p:spTree>
  </p:cSld>
  <p:clrMapOvr>
    <a:masterClrMapping/>
  </p:clrMapOvr>
  <p:transition spd="med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95081" y="3717614"/>
            <a:ext cx="930632" cy="698820"/>
          </a:xfrm>
          <a:custGeom>
            <a:avLst/>
            <a:gdLst/>
            <a:ahLst/>
            <a:cxnLst/>
            <a:rect r="r" b="b" t="t" l="l"/>
            <a:pathLst>
              <a:path h="698820" w="930632">
                <a:moveTo>
                  <a:pt x="0" y="0"/>
                </a:moveTo>
                <a:lnTo>
                  <a:pt x="930631" y="0"/>
                </a:lnTo>
                <a:lnTo>
                  <a:pt x="930631" y="698819"/>
                </a:lnTo>
                <a:lnTo>
                  <a:pt x="0" y="698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11277" y="2665350"/>
            <a:ext cx="6976451" cy="6044752"/>
          </a:xfrm>
          <a:custGeom>
            <a:avLst/>
            <a:gdLst/>
            <a:ahLst/>
            <a:cxnLst/>
            <a:rect r="r" b="b" t="t" l="l"/>
            <a:pathLst>
              <a:path h="6044752" w="6976451">
                <a:moveTo>
                  <a:pt x="0" y="0"/>
                </a:moveTo>
                <a:lnTo>
                  <a:pt x="6976451" y="0"/>
                </a:lnTo>
                <a:lnTo>
                  <a:pt x="6976451" y="6044752"/>
                </a:lnTo>
                <a:lnTo>
                  <a:pt x="0" y="6044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794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8788" y="65680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ADICIONADOR DE RÓTULO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39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33722" y="3771896"/>
            <a:ext cx="593813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Adiciona a label de Importante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195081" y="6161025"/>
            <a:ext cx="930632" cy="698820"/>
          </a:xfrm>
          <a:custGeom>
            <a:avLst/>
            <a:gdLst/>
            <a:ahLst/>
            <a:cxnLst/>
            <a:rect r="r" b="b" t="t" l="l"/>
            <a:pathLst>
              <a:path h="698820" w="930632">
                <a:moveTo>
                  <a:pt x="0" y="0"/>
                </a:moveTo>
                <a:lnTo>
                  <a:pt x="930631" y="0"/>
                </a:lnTo>
                <a:lnTo>
                  <a:pt x="930631" y="698820"/>
                </a:lnTo>
                <a:lnTo>
                  <a:pt x="0" y="698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333722" y="6336265"/>
            <a:ext cx="7241919" cy="54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6"/>
              </a:lnSpc>
              <a:spcBef>
                <a:spcPct val="0"/>
              </a:spcBef>
            </a:pPr>
            <a:r>
              <a:rPr lang="en-US" sz="321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Facilita a organização dos emails</a:t>
            </a:r>
          </a:p>
        </p:txBody>
      </p:sp>
    </p:spTree>
  </p:cSld>
  <p:clrMapOvr>
    <a:masterClrMapping/>
  </p:clrMapOvr>
  <p:transition spd="med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4513" y="3949839"/>
            <a:ext cx="15962704" cy="286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APRESENTAÇÃO GERAL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</a:p>
        </p:txBody>
      </p:sp>
    </p:spTree>
  </p:cSld>
  <p:clrMapOvr>
    <a:masterClrMapping/>
  </p:clrMapOvr>
  <p:transition spd="med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27621"/>
            <a:ext cx="16230600" cy="9555766"/>
          </a:xfrm>
          <a:custGeom>
            <a:avLst/>
            <a:gdLst/>
            <a:ahLst/>
            <a:cxnLst/>
            <a:rect r="r" b="b" t="t" l="l"/>
            <a:pathLst>
              <a:path h="9555766" w="16230600">
                <a:moveTo>
                  <a:pt x="0" y="0"/>
                </a:moveTo>
                <a:lnTo>
                  <a:pt x="16230600" y="0"/>
                </a:lnTo>
                <a:lnTo>
                  <a:pt x="16230600" y="9555766"/>
                </a:lnTo>
                <a:lnTo>
                  <a:pt x="0" y="9555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40</a:t>
            </a:r>
          </a:p>
        </p:txBody>
      </p:sp>
    </p:spTree>
  </p:cSld>
  <p:clrMapOvr>
    <a:masterClrMapping/>
  </p:clrMapOvr>
  <p:transition spd="med">
    <p:push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15565" y="3520362"/>
            <a:ext cx="926289" cy="695559"/>
          </a:xfrm>
          <a:custGeom>
            <a:avLst/>
            <a:gdLst/>
            <a:ahLst/>
            <a:cxnLst/>
            <a:rect r="r" b="b" t="t" l="l"/>
            <a:pathLst>
              <a:path h="695559" w="926289">
                <a:moveTo>
                  <a:pt x="0" y="0"/>
                </a:moveTo>
                <a:lnTo>
                  <a:pt x="926290" y="0"/>
                </a:lnTo>
                <a:lnTo>
                  <a:pt x="926290" y="695559"/>
                </a:lnTo>
                <a:lnTo>
                  <a:pt x="0" y="695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48986" y="5483476"/>
            <a:ext cx="926289" cy="695559"/>
          </a:xfrm>
          <a:custGeom>
            <a:avLst/>
            <a:gdLst/>
            <a:ahLst/>
            <a:cxnLst/>
            <a:rect r="r" b="b" t="t" l="l"/>
            <a:pathLst>
              <a:path h="695559" w="926289">
                <a:moveTo>
                  <a:pt x="0" y="0"/>
                </a:moveTo>
                <a:lnTo>
                  <a:pt x="926289" y="0"/>
                </a:lnTo>
                <a:lnTo>
                  <a:pt x="926289" y="695559"/>
                </a:lnTo>
                <a:lnTo>
                  <a:pt x="0" y="695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48986" y="7264666"/>
            <a:ext cx="926289" cy="695559"/>
          </a:xfrm>
          <a:custGeom>
            <a:avLst/>
            <a:gdLst/>
            <a:ahLst/>
            <a:cxnLst/>
            <a:rect r="r" b="b" t="t" l="l"/>
            <a:pathLst>
              <a:path h="695559" w="926289">
                <a:moveTo>
                  <a:pt x="0" y="0"/>
                </a:moveTo>
                <a:lnTo>
                  <a:pt x="926289" y="0"/>
                </a:lnTo>
                <a:lnTo>
                  <a:pt x="926289" y="695559"/>
                </a:lnTo>
                <a:lnTo>
                  <a:pt x="0" y="695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06597" y="2429256"/>
            <a:ext cx="5446943" cy="7001314"/>
          </a:xfrm>
          <a:custGeom>
            <a:avLst/>
            <a:gdLst/>
            <a:ahLst/>
            <a:cxnLst/>
            <a:rect r="r" b="b" t="t" l="l"/>
            <a:pathLst>
              <a:path h="7001314" w="5446943">
                <a:moveTo>
                  <a:pt x="0" y="0"/>
                </a:moveTo>
                <a:lnTo>
                  <a:pt x="5446943" y="0"/>
                </a:lnTo>
                <a:lnTo>
                  <a:pt x="5446943" y="7001315"/>
                </a:lnTo>
                <a:lnTo>
                  <a:pt x="0" y="7001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GERADOR DE NOTIFICAÇÃO DO EMAIL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20558" y="3561088"/>
            <a:ext cx="5341739" cy="54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Analisa o conteúdo </a:t>
            </a:r>
            <a:r>
              <a:rPr lang="en-US" sz="3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do email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20558" y="5524202"/>
            <a:ext cx="5171480" cy="54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Extrai os dados necessários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20558" y="7330117"/>
            <a:ext cx="3376761" cy="54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Gera a notificação</a:t>
            </a:r>
          </a:p>
        </p:txBody>
      </p:sp>
    </p:spTree>
  </p:cSld>
  <p:clrMapOvr>
    <a:masterClrMapping/>
  </p:clrMapOvr>
  <p:transition spd="med">
    <p:push dir="l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DE EMAIL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83194" y="909998"/>
            <a:ext cx="16023773" cy="9377002"/>
          </a:xfrm>
          <a:custGeom>
            <a:avLst/>
            <a:gdLst/>
            <a:ahLst/>
            <a:cxnLst/>
            <a:rect r="r" b="b" t="t" l="l"/>
            <a:pathLst>
              <a:path h="9377002" w="16023773">
                <a:moveTo>
                  <a:pt x="0" y="0"/>
                </a:moveTo>
                <a:lnTo>
                  <a:pt x="16023773" y="0"/>
                </a:lnTo>
                <a:lnTo>
                  <a:pt x="16023773" y="9377002"/>
                </a:lnTo>
                <a:lnTo>
                  <a:pt x="0" y="937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07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95081" y="3666773"/>
            <a:ext cx="921906" cy="692268"/>
          </a:xfrm>
          <a:custGeom>
            <a:avLst/>
            <a:gdLst/>
            <a:ahLst/>
            <a:cxnLst/>
            <a:rect r="r" b="b" t="t" l="l"/>
            <a:pathLst>
              <a:path h="692268" w="921906">
                <a:moveTo>
                  <a:pt x="0" y="0"/>
                </a:moveTo>
                <a:lnTo>
                  <a:pt x="921906" y="0"/>
                </a:lnTo>
                <a:lnTo>
                  <a:pt x="921906" y="692268"/>
                </a:lnTo>
                <a:lnTo>
                  <a:pt x="0" y="69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95081" y="5623585"/>
            <a:ext cx="921906" cy="692268"/>
          </a:xfrm>
          <a:custGeom>
            <a:avLst/>
            <a:gdLst/>
            <a:ahLst/>
            <a:cxnLst/>
            <a:rect r="r" b="b" t="t" l="l"/>
            <a:pathLst>
              <a:path h="692268" w="921906">
                <a:moveTo>
                  <a:pt x="0" y="0"/>
                </a:moveTo>
                <a:lnTo>
                  <a:pt x="921906" y="0"/>
                </a:lnTo>
                <a:lnTo>
                  <a:pt x="921906" y="692268"/>
                </a:lnTo>
                <a:lnTo>
                  <a:pt x="0" y="69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95081" y="7581332"/>
            <a:ext cx="921906" cy="692268"/>
          </a:xfrm>
          <a:custGeom>
            <a:avLst/>
            <a:gdLst/>
            <a:ahLst/>
            <a:cxnLst/>
            <a:rect r="r" b="b" t="t" l="l"/>
            <a:pathLst>
              <a:path h="692268" w="921906">
                <a:moveTo>
                  <a:pt x="0" y="0"/>
                </a:moveTo>
                <a:lnTo>
                  <a:pt x="921906" y="0"/>
                </a:lnTo>
                <a:lnTo>
                  <a:pt x="921906" y="692268"/>
                </a:lnTo>
                <a:lnTo>
                  <a:pt x="0" y="69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0625" y="1982024"/>
            <a:ext cx="8449221" cy="7597603"/>
          </a:xfrm>
          <a:custGeom>
            <a:avLst/>
            <a:gdLst/>
            <a:ahLst/>
            <a:cxnLst/>
            <a:rect r="r" b="b" t="t" l="l"/>
            <a:pathLst>
              <a:path h="7597603" w="8449221">
                <a:moveTo>
                  <a:pt x="0" y="0"/>
                </a:moveTo>
                <a:lnTo>
                  <a:pt x="8449221" y="0"/>
                </a:lnTo>
                <a:lnTo>
                  <a:pt x="8449221" y="7597603"/>
                </a:lnTo>
                <a:lnTo>
                  <a:pt x="0" y="7597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505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8788" y="3710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ENVIO DE NOTIFICAÇÕES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61582" y="3463642"/>
            <a:ext cx="7574427" cy="103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a notificação para o grupo do Telegram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24200" y="5420454"/>
            <a:ext cx="7411809" cy="103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individualmente a notificação no Whatsapp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24200" y="7636742"/>
            <a:ext cx="7151440" cy="51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Roda por todos os números cadastrados</a:t>
            </a:r>
          </a:p>
        </p:txBody>
      </p:sp>
    </p:spTree>
  </p:cSld>
  <p:clrMapOvr>
    <a:masterClrMapping/>
  </p:clrMapOvr>
  <p:transition spd="med">
    <p:push dir="l"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6640.0000" end="5930.0000"/>
                </p14:media>
              </p:ext>
            </p:extLst>
          </p:nvPr>
        </p:nvPicPr>
        <p:blipFill>
          <a:blip r:embed="rId5"/>
          <a:srcRect l="18588" t="73183" r="35712" b="0"/>
          <a:stretch>
            <a:fillRect/>
          </a:stretch>
        </p:blipFill>
        <p:spPr>
          <a:xfrm flipH="false" flipV="false" rot="0">
            <a:off x="442170" y="2327701"/>
            <a:ext cx="17393840" cy="574139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28788" y="3710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VÍDEO DE EXEMPLO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44</a:t>
            </a:r>
          </a:p>
        </p:txBody>
      </p:sp>
    </p:spTree>
  </p:cSld>
  <p:clrMapOvr>
    <a:masterClrMapping/>
  </p:clrMapOvr>
  <p:transition spd="med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59008" y="46256"/>
            <a:ext cx="4652586" cy="4652586"/>
          </a:xfrm>
          <a:custGeom>
            <a:avLst/>
            <a:gdLst/>
            <a:ahLst/>
            <a:cxnLst/>
            <a:rect r="r" b="b" t="t" l="l"/>
            <a:pathLst>
              <a:path h="4652586" w="4652586">
                <a:moveTo>
                  <a:pt x="0" y="0"/>
                </a:moveTo>
                <a:lnTo>
                  <a:pt x="4652586" y="0"/>
                </a:lnTo>
                <a:lnTo>
                  <a:pt x="4652586" y="4652586"/>
                </a:lnTo>
                <a:lnTo>
                  <a:pt x="0" y="4652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824" y="4299917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NOTIFICAÇÃO PELO GOOGLE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45</a:t>
            </a:r>
          </a:p>
        </p:txBody>
      </p:sp>
    </p:spTree>
  </p:cSld>
  <p:clrMapOvr>
    <a:masterClrMapping/>
  </p:clrMapOvr>
  <p:transition spd="med">
    <p:push dir="l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9992" y="1243779"/>
            <a:ext cx="15728016" cy="8335849"/>
          </a:xfrm>
          <a:custGeom>
            <a:avLst/>
            <a:gdLst/>
            <a:ahLst/>
            <a:cxnLst/>
            <a:rect r="r" b="b" t="t" l="l"/>
            <a:pathLst>
              <a:path h="8335849" w="15728016">
                <a:moveTo>
                  <a:pt x="0" y="0"/>
                </a:moveTo>
                <a:lnTo>
                  <a:pt x="15728016" y="0"/>
                </a:lnTo>
                <a:lnTo>
                  <a:pt x="15728016" y="8335848"/>
                </a:lnTo>
                <a:lnTo>
                  <a:pt x="0" y="8335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09134"/>
            <a:ext cx="18161374" cy="82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b="true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NOTIFICAÇÃO DO CALENDAR - N8N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46</a:t>
            </a:r>
          </a:p>
        </p:txBody>
      </p:sp>
    </p:spTree>
  </p:cSld>
  <p:clrMapOvr>
    <a:masterClrMapping/>
  </p:clrMapOvr>
  <p:transition spd="med">
    <p:push dir="l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2170" y="2372549"/>
            <a:ext cx="16134487" cy="6473963"/>
          </a:xfrm>
          <a:custGeom>
            <a:avLst/>
            <a:gdLst/>
            <a:ahLst/>
            <a:cxnLst/>
            <a:rect r="r" b="b" t="t" l="l"/>
            <a:pathLst>
              <a:path h="6473963" w="16134487">
                <a:moveTo>
                  <a:pt x="0" y="0"/>
                </a:moveTo>
                <a:lnTo>
                  <a:pt x="16134487" y="0"/>
                </a:lnTo>
                <a:lnTo>
                  <a:pt x="16134487" y="6473963"/>
                </a:lnTo>
                <a:lnTo>
                  <a:pt x="0" y="6473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DO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47</a:t>
            </a:r>
          </a:p>
        </p:txBody>
      </p:sp>
    </p:spTree>
  </p:cSld>
  <p:clrMapOvr>
    <a:masterClrMapping/>
  </p:clrMapOvr>
  <p:transition spd="med">
    <p:push dir="l"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19553" y="3511415"/>
            <a:ext cx="923524" cy="693482"/>
          </a:xfrm>
          <a:custGeom>
            <a:avLst/>
            <a:gdLst/>
            <a:ahLst/>
            <a:cxnLst/>
            <a:rect r="r" b="b" t="t" l="l"/>
            <a:pathLst>
              <a:path h="693482" w="923524">
                <a:moveTo>
                  <a:pt x="0" y="0"/>
                </a:moveTo>
                <a:lnTo>
                  <a:pt x="923523" y="0"/>
                </a:lnTo>
                <a:lnTo>
                  <a:pt x="923523" y="693483"/>
                </a:lnTo>
                <a:lnTo>
                  <a:pt x="0" y="693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19553" y="5471660"/>
            <a:ext cx="923524" cy="693482"/>
          </a:xfrm>
          <a:custGeom>
            <a:avLst/>
            <a:gdLst/>
            <a:ahLst/>
            <a:cxnLst/>
            <a:rect r="r" b="b" t="t" l="l"/>
            <a:pathLst>
              <a:path h="693482" w="923524">
                <a:moveTo>
                  <a:pt x="0" y="0"/>
                </a:moveTo>
                <a:lnTo>
                  <a:pt x="923523" y="0"/>
                </a:lnTo>
                <a:lnTo>
                  <a:pt x="923523" y="693483"/>
                </a:lnTo>
                <a:lnTo>
                  <a:pt x="0" y="693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19553" y="7432841"/>
            <a:ext cx="923524" cy="693482"/>
          </a:xfrm>
          <a:custGeom>
            <a:avLst/>
            <a:gdLst/>
            <a:ahLst/>
            <a:cxnLst/>
            <a:rect r="r" b="b" t="t" l="l"/>
            <a:pathLst>
              <a:path h="693482" w="923524">
                <a:moveTo>
                  <a:pt x="0" y="0"/>
                </a:moveTo>
                <a:lnTo>
                  <a:pt x="923523" y="0"/>
                </a:lnTo>
                <a:lnTo>
                  <a:pt x="923523" y="693483"/>
                </a:lnTo>
                <a:lnTo>
                  <a:pt x="0" y="693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716343" y="2108236"/>
            <a:ext cx="5718719" cy="3729457"/>
          </a:xfrm>
          <a:custGeom>
            <a:avLst/>
            <a:gdLst/>
            <a:ahLst/>
            <a:cxnLst/>
            <a:rect r="r" b="b" t="t" l="l"/>
            <a:pathLst>
              <a:path h="3729457" w="5718719">
                <a:moveTo>
                  <a:pt x="0" y="0"/>
                </a:moveTo>
                <a:lnTo>
                  <a:pt x="5718719" y="0"/>
                </a:lnTo>
                <a:lnTo>
                  <a:pt x="5718719" y="3729457"/>
                </a:lnTo>
                <a:lnTo>
                  <a:pt x="0" y="3729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392" t="-36556" r="0" b="-3359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16343" y="5927204"/>
            <a:ext cx="5737247" cy="3968661"/>
          </a:xfrm>
          <a:custGeom>
            <a:avLst/>
            <a:gdLst/>
            <a:ahLst/>
            <a:cxnLst/>
            <a:rect r="r" b="b" t="t" l="l"/>
            <a:pathLst>
              <a:path h="3968661" w="5737247">
                <a:moveTo>
                  <a:pt x="0" y="0"/>
                </a:moveTo>
                <a:lnTo>
                  <a:pt x="5737247" y="0"/>
                </a:lnTo>
                <a:lnTo>
                  <a:pt x="5737247" y="3968662"/>
                </a:lnTo>
                <a:lnTo>
                  <a:pt x="0" y="39686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57" t="-13073" r="-895" b="-1220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50829" y="3531206"/>
            <a:ext cx="389527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o Calendário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50829" y="5511379"/>
            <a:ext cx="742481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Sinaliza quando o evento acaba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50829" y="7472560"/>
            <a:ext cx="628520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se algum evento se inicia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GATILHOS DE NOTIFICAÇÃO DO CALENDAR</a:t>
            </a:r>
          </a:p>
        </p:txBody>
      </p:sp>
    </p:spTree>
  </p:cSld>
  <p:clrMapOvr>
    <a:masterClrMapping/>
  </p:clrMapOvr>
  <p:transition spd="med">
    <p:push dir="l"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2128843"/>
            <a:ext cx="17030512" cy="6833493"/>
          </a:xfrm>
          <a:custGeom>
            <a:avLst/>
            <a:gdLst/>
            <a:ahLst/>
            <a:cxnLst/>
            <a:rect r="r" b="b" t="t" l="l"/>
            <a:pathLst>
              <a:path h="6833493" w="17030512">
                <a:moveTo>
                  <a:pt x="0" y="0"/>
                </a:moveTo>
                <a:lnTo>
                  <a:pt x="17030512" y="0"/>
                </a:lnTo>
                <a:lnTo>
                  <a:pt x="17030512" y="6833493"/>
                </a:lnTo>
                <a:lnTo>
                  <a:pt x="0" y="6833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DO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49</a:t>
            </a:r>
          </a:p>
        </p:txBody>
      </p:sp>
    </p:spTree>
  </p:cSld>
  <p:clrMapOvr>
    <a:masterClrMapping/>
  </p:clrMapOvr>
  <p:transition spd="med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54206" y="4933014"/>
            <a:ext cx="6712940" cy="4646613"/>
          </a:xfrm>
          <a:custGeom>
            <a:avLst/>
            <a:gdLst/>
            <a:ahLst/>
            <a:cxnLst/>
            <a:rect r="r" b="b" t="t" l="l"/>
            <a:pathLst>
              <a:path h="4646613" w="6712940">
                <a:moveTo>
                  <a:pt x="0" y="0"/>
                </a:moveTo>
                <a:lnTo>
                  <a:pt x="6712940" y="0"/>
                </a:lnTo>
                <a:lnTo>
                  <a:pt x="6712940" y="4646613"/>
                </a:lnTo>
                <a:lnTo>
                  <a:pt x="0" y="4646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933014"/>
            <a:ext cx="6712940" cy="4646613"/>
          </a:xfrm>
          <a:custGeom>
            <a:avLst/>
            <a:gdLst/>
            <a:ahLst/>
            <a:cxnLst/>
            <a:rect r="r" b="b" t="t" l="l"/>
            <a:pathLst>
              <a:path h="4646613" w="6712940">
                <a:moveTo>
                  <a:pt x="0" y="0"/>
                </a:moveTo>
                <a:lnTo>
                  <a:pt x="6712940" y="0"/>
                </a:lnTo>
                <a:lnTo>
                  <a:pt x="6712940" y="4646613"/>
                </a:lnTo>
                <a:lnTo>
                  <a:pt x="0" y="4646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85" r="0" b="-636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3857" y="389447"/>
            <a:ext cx="1880631" cy="1840668"/>
          </a:xfrm>
          <a:custGeom>
            <a:avLst/>
            <a:gdLst/>
            <a:ahLst/>
            <a:cxnLst/>
            <a:rect r="r" b="b" t="t" l="l"/>
            <a:pathLst>
              <a:path h="1840668" w="1880631">
                <a:moveTo>
                  <a:pt x="0" y="0"/>
                </a:moveTo>
                <a:lnTo>
                  <a:pt x="1880632" y="0"/>
                </a:lnTo>
                <a:lnTo>
                  <a:pt x="1880632" y="1840667"/>
                </a:lnTo>
                <a:lnTo>
                  <a:pt x="0" y="18406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7897" y="1997963"/>
            <a:ext cx="14072206" cy="242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5"/>
              </a:lnSpc>
              <a:spcBef>
                <a:spcPct val="0"/>
              </a:spcBef>
            </a:pPr>
            <a:r>
              <a:rPr lang="en-US" sz="274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 o aumento da carga de trabalho acadêmico e a necessidade de gerenciar múltiplas tarefas, muitos alunos enfrentam dificuldades em manter-se organizados e cumprir prazos. A falta de um sistema integrado que centralize todas as informações e lembretes pode levar a atrasos, esquecimentos e, consequentemente, ao baixo desempenho acadêmico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7589" y="667972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APRESENTAÇÃO</a:t>
            </a:r>
          </a:p>
        </p:txBody>
      </p:sp>
    </p:spTree>
  </p:cSld>
  <p:clrMapOvr>
    <a:masterClrMapping/>
  </p:clrMapOvr>
  <p:transition spd="med">
    <p:push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3988406"/>
            <a:ext cx="926459" cy="695687"/>
          </a:xfrm>
          <a:custGeom>
            <a:avLst/>
            <a:gdLst/>
            <a:ahLst/>
            <a:cxnLst/>
            <a:rect r="r" b="b" t="t" l="l"/>
            <a:pathLst>
              <a:path h="695687" w="926459">
                <a:moveTo>
                  <a:pt x="0" y="0"/>
                </a:moveTo>
                <a:lnTo>
                  <a:pt x="926459" y="0"/>
                </a:lnTo>
                <a:lnTo>
                  <a:pt x="926459" y="695687"/>
                </a:lnTo>
                <a:lnTo>
                  <a:pt x="0" y="6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95081" y="5987694"/>
            <a:ext cx="926459" cy="695687"/>
          </a:xfrm>
          <a:custGeom>
            <a:avLst/>
            <a:gdLst/>
            <a:ahLst/>
            <a:cxnLst/>
            <a:rect r="r" b="b" t="t" l="l"/>
            <a:pathLst>
              <a:path h="695687" w="926459">
                <a:moveTo>
                  <a:pt x="0" y="0"/>
                </a:moveTo>
                <a:lnTo>
                  <a:pt x="926459" y="0"/>
                </a:lnTo>
                <a:lnTo>
                  <a:pt x="926459" y="695687"/>
                </a:lnTo>
                <a:lnTo>
                  <a:pt x="0" y="6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19369" y="2372549"/>
            <a:ext cx="6091395" cy="6317002"/>
          </a:xfrm>
          <a:custGeom>
            <a:avLst/>
            <a:gdLst/>
            <a:ahLst/>
            <a:cxnLst/>
            <a:rect r="r" b="b" t="t" l="l"/>
            <a:pathLst>
              <a:path h="6317002" w="6091395">
                <a:moveTo>
                  <a:pt x="0" y="0"/>
                </a:moveTo>
                <a:lnTo>
                  <a:pt x="6091394" y="0"/>
                </a:lnTo>
                <a:lnTo>
                  <a:pt x="6091394" y="6317002"/>
                </a:lnTo>
                <a:lnTo>
                  <a:pt x="0" y="631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15769" y="4069198"/>
            <a:ext cx="5319415" cy="54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7"/>
              </a:lnSpc>
              <a:spcBef>
                <a:spcPct val="0"/>
              </a:spcBef>
            </a:pPr>
            <a:r>
              <a:rPr lang="en-US" sz="319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Recebe os Dados do Evento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20874" y="6104691"/>
            <a:ext cx="7448413" cy="54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7"/>
              </a:lnSpc>
              <a:spcBef>
                <a:spcPct val="0"/>
              </a:spcBef>
            </a:pPr>
            <a:r>
              <a:rPr lang="en-US" sz="319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Gera a Notificação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GERAÇÃO DE NOTIFICAÇÕES AUTOMÁTICAS</a:t>
            </a:r>
          </a:p>
        </p:txBody>
      </p:sp>
    </p:spTree>
  </p:cSld>
  <p:clrMapOvr>
    <a:masterClrMapping/>
  </p:clrMapOvr>
  <p:transition spd="med">
    <p:push dir="l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480387"/>
            <a:ext cx="15905583" cy="6382115"/>
          </a:xfrm>
          <a:custGeom>
            <a:avLst/>
            <a:gdLst/>
            <a:ahLst/>
            <a:cxnLst/>
            <a:rect r="r" b="b" t="t" l="l"/>
            <a:pathLst>
              <a:path h="6382115" w="15905583">
                <a:moveTo>
                  <a:pt x="0" y="0"/>
                </a:moveTo>
                <a:lnTo>
                  <a:pt x="15905583" y="0"/>
                </a:lnTo>
                <a:lnTo>
                  <a:pt x="15905583" y="6382115"/>
                </a:lnTo>
                <a:lnTo>
                  <a:pt x="0" y="6382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DO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51</a:t>
            </a:r>
          </a:p>
        </p:txBody>
      </p:sp>
    </p:spTree>
  </p:cSld>
  <p:clrMapOvr>
    <a:masterClrMapping/>
  </p:clrMapOvr>
  <p:transition spd="med">
    <p:push dir="l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37866" y="3536996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37866" y="5486688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37866" y="7437311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25146" y="2224334"/>
            <a:ext cx="6422170" cy="6912533"/>
          </a:xfrm>
          <a:custGeom>
            <a:avLst/>
            <a:gdLst/>
            <a:ahLst/>
            <a:cxnLst/>
            <a:rect r="r" b="b" t="t" l="l"/>
            <a:pathLst>
              <a:path h="6912533" w="6422170">
                <a:moveTo>
                  <a:pt x="0" y="0"/>
                </a:moveTo>
                <a:lnTo>
                  <a:pt x="6422170" y="0"/>
                </a:lnTo>
                <a:lnTo>
                  <a:pt x="6422170" y="6912533"/>
                </a:lnTo>
                <a:lnTo>
                  <a:pt x="0" y="69125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62514" y="3531206"/>
            <a:ext cx="584628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Pega os números cadastrados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62514" y="5420013"/>
            <a:ext cx="541914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Une a notificação a cada um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62514" y="7482548"/>
            <a:ext cx="715059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Permite o envio uniforme aos alunos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INTEGRAÇÃO DE DADOS PARA NOTIFICAÇÃO</a:t>
            </a:r>
          </a:p>
        </p:txBody>
      </p:sp>
    </p:spTree>
  </p:cSld>
  <p:clrMapOvr>
    <a:masterClrMapping/>
  </p:clrMapOvr>
  <p:transition spd="med">
    <p:push dir="l"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388" y="2027599"/>
            <a:ext cx="17034026" cy="6834903"/>
          </a:xfrm>
          <a:custGeom>
            <a:avLst/>
            <a:gdLst/>
            <a:ahLst/>
            <a:cxnLst/>
            <a:rect r="r" b="b" t="t" l="l"/>
            <a:pathLst>
              <a:path h="6834903" w="17034026">
                <a:moveTo>
                  <a:pt x="0" y="0"/>
                </a:moveTo>
                <a:lnTo>
                  <a:pt x="17034025" y="0"/>
                </a:lnTo>
                <a:lnTo>
                  <a:pt x="17034025" y="6834903"/>
                </a:lnTo>
                <a:lnTo>
                  <a:pt x="0" y="6834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DO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53</a:t>
            </a:r>
          </a:p>
        </p:txBody>
      </p:sp>
    </p:spTree>
  </p:cSld>
  <p:clrMapOvr>
    <a:masterClrMapping/>
  </p:clrMapOvr>
  <p:transition spd="med">
    <p:push dir="l"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11428" y="3533728"/>
            <a:ext cx="924254" cy="694031"/>
          </a:xfrm>
          <a:custGeom>
            <a:avLst/>
            <a:gdLst/>
            <a:ahLst/>
            <a:cxnLst/>
            <a:rect r="r" b="b" t="t" l="l"/>
            <a:pathLst>
              <a:path h="694031" w="924254">
                <a:moveTo>
                  <a:pt x="0" y="0"/>
                </a:moveTo>
                <a:lnTo>
                  <a:pt x="924254" y="0"/>
                </a:lnTo>
                <a:lnTo>
                  <a:pt x="924254" y="694030"/>
                </a:lnTo>
                <a:lnTo>
                  <a:pt x="0" y="694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29966" y="7080701"/>
            <a:ext cx="924254" cy="694031"/>
          </a:xfrm>
          <a:custGeom>
            <a:avLst/>
            <a:gdLst/>
            <a:ahLst/>
            <a:cxnLst/>
            <a:rect r="r" b="b" t="t" l="l"/>
            <a:pathLst>
              <a:path h="694031" w="924254">
                <a:moveTo>
                  <a:pt x="0" y="0"/>
                </a:moveTo>
                <a:lnTo>
                  <a:pt x="924254" y="0"/>
                </a:lnTo>
                <a:lnTo>
                  <a:pt x="924254" y="694030"/>
                </a:lnTo>
                <a:lnTo>
                  <a:pt x="0" y="694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97388" y="2220149"/>
            <a:ext cx="6421110" cy="6916718"/>
          </a:xfrm>
          <a:custGeom>
            <a:avLst/>
            <a:gdLst/>
            <a:ahLst/>
            <a:cxnLst/>
            <a:rect r="r" b="b" t="t" l="l"/>
            <a:pathLst>
              <a:path h="6916718" w="6421110">
                <a:moveTo>
                  <a:pt x="0" y="0"/>
                </a:moveTo>
                <a:lnTo>
                  <a:pt x="6421110" y="0"/>
                </a:lnTo>
                <a:lnTo>
                  <a:pt x="6421110" y="6916718"/>
                </a:lnTo>
                <a:lnTo>
                  <a:pt x="0" y="6916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688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26182" y="3590116"/>
            <a:ext cx="5206369" cy="51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  <a:spcBef>
                <a:spcPct val="0"/>
              </a:spcBef>
            </a:pPr>
            <a:r>
              <a:rPr lang="en-US" sz="299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Faz o loop para cada aluno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05734" y="7137089"/>
            <a:ext cx="7430683" cy="51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  <a:spcBef>
                <a:spcPct val="0"/>
              </a:spcBef>
            </a:pPr>
            <a:r>
              <a:rPr lang="en-US" sz="299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a notificação para cada número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ENVIO DE NOTIFICAÇÃO PELO WHATSAPP</a:t>
            </a:r>
          </a:p>
        </p:txBody>
      </p:sp>
    </p:spTree>
  </p:cSld>
  <p:clrMapOvr>
    <a:masterClrMapping/>
  </p:clrMapOvr>
  <p:transition spd="med">
    <p:push dir="l"/>
  </p:transition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4650" y="2220149"/>
            <a:ext cx="16384408" cy="6574244"/>
          </a:xfrm>
          <a:custGeom>
            <a:avLst/>
            <a:gdLst/>
            <a:ahLst/>
            <a:cxnLst/>
            <a:rect r="r" b="b" t="t" l="l"/>
            <a:pathLst>
              <a:path h="6574244" w="16384408">
                <a:moveTo>
                  <a:pt x="0" y="0"/>
                </a:moveTo>
                <a:lnTo>
                  <a:pt x="16384407" y="0"/>
                </a:lnTo>
                <a:lnTo>
                  <a:pt x="16384407" y="6574244"/>
                </a:lnTo>
                <a:lnTo>
                  <a:pt x="0" y="657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DA NOTIFICAÇÃO DO CALENDAR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55</a:t>
            </a:r>
          </a:p>
        </p:txBody>
      </p:sp>
    </p:spTree>
  </p:cSld>
  <p:clrMapOvr>
    <a:masterClrMapping/>
  </p:clrMapOvr>
  <p:transition spd="med">
    <p:push dir="l"/>
  </p:transition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95081" y="3587279"/>
            <a:ext cx="921906" cy="692268"/>
          </a:xfrm>
          <a:custGeom>
            <a:avLst/>
            <a:gdLst/>
            <a:ahLst/>
            <a:cxnLst/>
            <a:rect r="r" b="b" t="t" l="l"/>
            <a:pathLst>
              <a:path h="692268" w="921906">
                <a:moveTo>
                  <a:pt x="0" y="0"/>
                </a:moveTo>
                <a:lnTo>
                  <a:pt x="921906" y="0"/>
                </a:lnTo>
                <a:lnTo>
                  <a:pt x="921906" y="692268"/>
                </a:lnTo>
                <a:lnTo>
                  <a:pt x="0" y="69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95081" y="6625314"/>
            <a:ext cx="921906" cy="692268"/>
          </a:xfrm>
          <a:custGeom>
            <a:avLst/>
            <a:gdLst/>
            <a:ahLst/>
            <a:cxnLst/>
            <a:rect r="r" b="b" t="t" l="l"/>
            <a:pathLst>
              <a:path h="692268" w="921906">
                <a:moveTo>
                  <a:pt x="0" y="0"/>
                </a:moveTo>
                <a:lnTo>
                  <a:pt x="921906" y="0"/>
                </a:lnTo>
                <a:lnTo>
                  <a:pt x="921906" y="692268"/>
                </a:lnTo>
                <a:lnTo>
                  <a:pt x="0" y="69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49582" y="2372549"/>
            <a:ext cx="6852242" cy="6247002"/>
          </a:xfrm>
          <a:custGeom>
            <a:avLst/>
            <a:gdLst/>
            <a:ahLst/>
            <a:cxnLst/>
            <a:rect r="r" b="b" t="t" l="l"/>
            <a:pathLst>
              <a:path h="6247002" w="6852242">
                <a:moveTo>
                  <a:pt x="0" y="0"/>
                </a:moveTo>
                <a:lnTo>
                  <a:pt x="6852242" y="0"/>
                </a:lnTo>
                <a:lnTo>
                  <a:pt x="6852242" y="6247002"/>
                </a:lnTo>
                <a:lnTo>
                  <a:pt x="0" y="624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79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61582" y="3385849"/>
            <a:ext cx="7314058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a mensagem a um grupo predefinido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07487" y="6664425"/>
            <a:ext cx="741180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Facilita a comunicação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ENVIO DE NOTIFICAÇÃO PELO TELEGRAM</a:t>
            </a:r>
          </a:p>
        </p:txBody>
      </p:sp>
    </p:spTree>
  </p:cSld>
  <p:clrMapOvr>
    <a:masterClrMapping/>
  </p:clrMapOvr>
  <p:transition spd="med">
    <p:push dir="l"/>
  </p:transition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17080.0000" end="4706.6670"/>
                </p14:media>
              </p:ext>
            </p:extLst>
          </p:nvPr>
        </p:nvPicPr>
        <p:blipFill>
          <a:blip r:embed="rId5"/>
          <a:srcRect l="1469" t="60693" r="42990" b="0"/>
          <a:stretch>
            <a:fillRect/>
          </a:stretch>
        </p:blipFill>
        <p:spPr>
          <a:xfrm flipH="false" flipV="false" rot="0">
            <a:off x="442170" y="1549227"/>
            <a:ext cx="17520764" cy="697497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VÍDEO DE EXEMPLO</a:t>
            </a:r>
          </a:p>
        </p:txBody>
      </p:sp>
    </p:spTree>
  </p:cSld>
  <p:clrMapOvr>
    <a:masterClrMapping/>
  </p:clrMapOvr>
  <p:transition spd="med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62698" y="667475"/>
            <a:ext cx="3329248" cy="3556242"/>
          </a:xfrm>
          <a:custGeom>
            <a:avLst/>
            <a:gdLst/>
            <a:ahLst/>
            <a:cxnLst/>
            <a:rect r="r" b="b" t="t" l="l"/>
            <a:pathLst>
              <a:path h="3556242" w="3329248">
                <a:moveTo>
                  <a:pt x="0" y="0"/>
                </a:moveTo>
                <a:lnTo>
                  <a:pt x="3329248" y="0"/>
                </a:lnTo>
                <a:lnTo>
                  <a:pt x="3329248" y="3556242"/>
                </a:lnTo>
                <a:lnTo>
                  <a:pt x="0" y="3556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48456" y="6224695"/>
            <a:ext cx="3373680" cy="3373680"/>
          </a:xfrm>
          <a:custGeom>
            <a:avLst/>
            <a:gdLst/>
            <a:ahLst/>
            <a:cxnLst/>
            <a:rect r="r" b="b" t="t" l="l"/>
            <a:pathLst>
              <a:path h="3373680" w="3373680">
                <a:moveTo>
                  <a:pt x="0" y="0"/>
                </a:moveTo>
                <a:lnTo>
                  <a:pt x="3373680" y="0"/>
                </a:lnTo>
                <a:lnTo>
                  <a:pt x="3373680" y="3373680"/>
                </a:lnTo>
                <a:lnTo>
                  <a:pt x="0" y="3373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388" y="4733305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CHATBOT ACADÊMICO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58</a:t>
            </a:r>
          </a:p>
        </p:txBody>
      </p:sp>
    </p:spTree>
  </p:cSld>
  <p:clrMapOvr>
    <a:masterClrMapping/>
  </p:clrMapOvr>
  <p:transition spd="med">
    <p:push dir="l"/>
  </p:transition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29998" y="1028700"/>
            <a:ext cx="9846783" cy="9144116"/>
          </a:xfrm>
          <a:custGeom>
            <a:avLst/>
            <a:gdLst/>
            <a:ahLst/>
            <a:cxnLst/>
            <a:rect r="r" b="b" t="t" l="l"/>
            <a:pathLst>
              <a:path h="9144116" w="9846783">
                <a:moveTo>
                  <a:pt x="0" y="0"/>
                </a:moveTo>
                <a:lnTo>
                  <a:pt x="9846784" y="0"/>
                </a:lnTo>
                <a:lnTo>
                  <a:pt x="9846784" y="9144116"/>
                </a:lnTo>
                <a:lnTo>
                  <a:pt x="0" y="9144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76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09134"/>
            <a:ext cx="18161374" cy="82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CHATBOT ACADÊMICO</a:t>
            </a:r>
            <a:r>
              <a:rPr lang="en-US" b="true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- N8N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59</a:t>
            </a:r>
          </a:p>
        </p:txBody>
      </p:sp>
    </p:spTree>
  </p:cSld>
  <p:clrMapOvr>
    <a:masterClrMapping/>
  </p:clrMapOvr>
  <p:transition spd="med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7863" y="1873140"/>
            <a:ext cx="6271759" cy="86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 SALVAÇÃO: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84042" y="1844565"/>
            <a:ext cx="9240246" cy="745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6643" indent="-328322" lvl="1">
              <a:lnSpc>
                <a:spcPts val="4257"/>
              </a:lnSpc>
              <a:spcBef>
                <a:spcPct val="0"/>
              </a:spcBef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oftware inovador desenvolvido pela ADA.NET</a:t>
            </a:r>
          </a:p>
          <a:p>
            <a:pPr algn="just" marL="656643" indent="-328322" lvl="1">
              <a:lnSpc>
                <a:spcPts val="4257"/>
              </a:lnSpc>
              <a:spcBef>
                <a:spcPct val="0"/>
              </a:spcBef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Auxilia alunos na gestão de suas atividades acadêmicas</a:t>
            </a:r>
          </a:p>
          <a:p>
            <a:pPr algn="just" marL="656643" indent="-328322" lvl="1">
              <a:lnSpc>
                <a:spcPts val="4257"/>
              </a:lnSpc>
              <a:spcBef>
                <a:spcPct val="0"/>
              </a:spcBef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Automatiza lembretes sobre atividades, aulas e trabalhos via:</a:t>
            </a:r>
          </a:p>
          <a:p>
            <a:pPr algn="just" marL="1313286" indent="-437762" lvl="2">
              <a:lnSpc>
                <a:spcPts val="4257"/>
              </a:lnSpc>
              <a:spcBef>
                <a:spcPct val="0"/>
              </a:spcBef>
              <a:buFont typeface="Arial"/>
              <a:buChar char="⚬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E-mail</a:t>
            </a:r>
          </a:p>
          <a:p>
            <a:pPr algn="just" marL="1313286" indent="-437762" lvl="2">
              <a:lnSpc>
                <a:spcPts val="4257"/>
              </a:lnSpc>
              <a:spcBef>
                <a:spcPct val="0"/>
              </a:spcBef>
              <a:buFont typeface="Arial"/>
              <a:buChar char="⚬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WhatsApp</a:t>
            </a:r>
          </a:p>
          <a:p>
            <a:pPr algn="just" marL="1313286" indent="-437762" lvl="2">
              <a:lnSpc>
                <a:spcPts val="4257"/>
              </a:lnSpc>
              <a:spcBef>
                <a:spcPct val="0"/>
              </a:spcBef>
              <a:buFont typeface="Arial"/>
              <a:buChar char="⚬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Telegram</a:t>
            </a:r>
          </a:p>
          <a:p>
            <a:pPr algn="just" marL="656643" indent="-328322" lvl="1">
              <a:lnSpc>
                <a:spcPts val="4257"/>
              </a:lnSpc>
              <a:spcBef>
                <a:spcPct val="0"/>
              </a:spcBef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Adiciona eventos automaticamente ao Google Calendar</a:t>
            </a:r>
          </a:p>
          <a:p>
            <a:pPr algn="just" marL="656643" indent="-328322" lvl="1">
              <a:lnSpc>
                <a:spcPts val="4257"/>
              </a:lnSpc>
              <a:spcBef>
                <a:spcPct val="0"/>
              </a:spcBef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 com um chatbot acadêmico para:</a:t>
            </a:r>
          </a:p>
          <a:p>
            <a:pPr algn="just" marL="1313286" indent="-437762" lvl="2">
              <a:lnSpc>
                <a:spcPts val="4257"/>
              </a:lnSpc>
              <a:spcBef>
                <a:spcPct val="0"/>
              </a:spcBef>
              <a:buFont typeface="Arial"/>
              <a:buChar char="⚬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Responder dúvidas</a:t>
            </a:r>
          </a:p>
          <a:p>
            <a:pPr algn="just" marL="1313286" indent="-437762" lvl="2">
              <a:lnSpc>
                <a:spcPts val="4257"/>
              </a:lnSpc>
              <a:spcBef>
                <a:spcPct val="0"/>
              </a:spcBef>
              <a:buFont typeface="Arial"/>
              <a:buChar char="⚬"/>
            </a:pPr>
            <a:r>
              <a:rPr lang="en-US" sz="3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Fornecer suporte em tempo real</a:t>
            </a:r>
          </a:p>
          <a:p>
            <a:pPr algn="just">
              <a:lnSpc>
                <a:spcPts val="4257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88367" y="3303105"/>
            <a:ext cx="6903652" cy="4606619"/>
          </a:xfrm>
          <a:custGeom>
            <a:avLst/>
            <a:gdLst/>
            <a:ahLst/>
            <a:cxnLst/>
            <a:rect r="r" b="b" t="t" l="l"/>
            <a:pathLst>
              <a:path h="4606619" w="6903652">
                <a:moveTo>
                  <a:pt x="0" y="0"/>
                </a:moveTo>
                <a:lnTo>
                  <a:pt x="6903652" y="0"/>
                </a:lnTo>
                <a:lnTo>
                  <a:pt x="6903652" y="4606619"/>
                </a:lnTo>
                <a:lnTo>
                  <a:pt x="0" y="4606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3959" y="4477862"/>
            <a:ext cx="7502199" cy="86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7"/>
              </a:lnSpc>
            </a:pPr>
            <a:r>
              <a:rPr lang="en-US" b="true" sz="613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TUTOR.IA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3959" y="5625219"/>
            <a:ext cx="8100746" cy="45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317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Assistente Virtual Para Alunos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</a:p>
        </p:txBody>
      </p:sp>
    </p:spTree>
  </p:cSld>
  <p:clrMapOvr>
    <a:masterClrMapping/>
  </p:clrMapOvr>
  <p:transition spd="med">
    <p:push dir="l"/>
  </p:transition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55476" y="1028700"/>
            <a:ext cx="8977048" cy="9116588"/>
          </a:xfrm>
          <a:custGeom>
            <a:avLst/>
            <a:gdLst/>
            <a:ahLst/>
            <a:cxnLst/>
            <a:rect r="r" b="b" t="t" l="l"/>
            <a:pathLst>
              <a:path h="9116588" w="8977048">
                <a:moveTo>
                  <a:pt x="0" y="0"/>
                </a:moveTo>
                <a:lnTo>
                  <a:pt x="8977048" y="0"/>
                </a:lnTo>
                <a:lnTo>
                  <a:pt x="8977048" y="9116588"/>
                </a:lnTo>
                <a:lnTo>
                  <a:pt x="0" y="9116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09134"/>
            <a:ext cx="18161374" cy="82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CHATBOT ACADÊMICO</a:t>
            </a:r>
            <a:r>
              <a:rPr lang="en-US" b="true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- N8N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495498"/>
            <a:ext cx="412769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60</a:t>
            </a:r>
          </a:p>
        </p:txBody>
      </p:sp>
    </p:spTree>
  </p:cSld>
  <p:clrMapOvr>
    <a:masterClrMapping/>
  </p:clrMapOvr>
  <p:transition spd="med">
    <p:push dir="l"/>
  </p:transition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795673"/>
            <a:ext cx="18288000" cy="5943600"/>
          </a:xfrm>
          <a:custGeom>
            <a:avLst/>
            <a:gdLst/>
            <a:ahLst/>
            <a:cxnLst/>
            <a:rect r="r" b="b" t="t" l="l"/>
            <a:pathLst>
              <a:path h="5943600" w="18288000">
                <a:moveTo>
                  <a:pt x="0" y="0"/>
                </a:moveTo>
                <a:lnTo>
                  <a:pt x="18288000" y="0"/>
                </a:lnTo>
                <a:lnTo>
                  <a:pt x="18288000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61</a:t>
            </a:r>
          </a:p>
        </p:txBody>
      </p:sp>
    </p:spTree>
  </p:cSld>
  <p:clrMapOvr>
    <a:masterClrMapping/>
  </p:clrMapOvr>
  <p:transition spd="med">
    <p:push dir="l"/>
  </p:transition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92565" y="3628843"/>
            <a:ext cx="927322" cy="696334"/>
          </a:xfrm>
          <a:custGeom>
            <a:avLst/>
            <a:gdLst/>
            <a:ahLst/>
            <a:cxnLst/>
            <a:rect r="r" b="b" t="t" l="l"/>
            <a:pathLst>
              <a:path h="696334" w="927322">
                <a:moveTo>
                  <a:pt x="0" y="0"/>
                </a:moveTo>
                <a:lnTo>
                  <a:pt x="927322" y="0"/>
                </a:lnTo>
                <a:lnTo>
                  <a:pt x="927322" y="696335"/>
                </a:lnTo>
                <a:lnTo>
                  <a:pt x="0" y="69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92565" y="6684722"/>
            <a:ext cx="927322" cy="696334"/>
          </a:xfrm>
          <a:custGeom>
            <a:avLst/>
            <a:gdLst/>
            <a:ahLst/>
            <a:cxnLst/>
            <a:rect r="r" b="b" t="t" l="l"/>
            <a:pathLst>
              <a:path h="696334" w="927322">
                <a:moveTo>
                  <a:pt x="0" y="0"/>
                </a:moveTo>
                <a:lnTo>
                  <a:pt x="927322" y="0"/>
                </a:lnTo>
                <a:lnTo>
                  <a:pt x="927322" y="696335"/>
                </a:lnTo>
                <a:lnTo>
                  <a:pt x="0" y="69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89576" y="1384586"/>
            <a:ext cx="4649354" cy="4426590"/>
          </a:xfrm>
          <a:custGeom>
            <a:avLst/>
            <a:gdLst/>
            <a:ahLst/>
            <a:cxnLst/>
            <a:rect r="r" b="b" t="t" l="l"/>
            <a:pathLst>
              <a:path h="4426590" w="4649354">
                <a:moveTo>
                  <a:pt x="0" y="0"/>
                </a:moveTo>
                <a:lnTo>
                  <a:pt x="4649354" y="0"/>
                </a:lnTo>
                <a:lnTo>
                  <a:pt x="4649354" y="4426590"/>
                </a:lnTo>
                <a:lnTo>
                  <a:pt x="0" y="44265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21" t="-1375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89576" y="5887515"/>
            <a:ext cx="4649354" cy="4285300"/>
          </a:xfrm>
          <a:custGeom>
            <a:avLst/>
            <a:gdLst/>
            <a:ahLst/>
            <a:cxnLst/>
            <a:rect r="r" b="b" t="t" l="l"/>
            <a:pathLst>
              <a:path h="4285300" w="4649354">
                <a:moveTo>
                  <a:pt x="0" y="0"/>
                </a:moveTo>
                <a:lnTo>
                  <a:pt x="4649354" y="0"/>
                </a:lnTo>
                <a:lnTo>
                  <a:pt x="4649354" y="4285301"/>
                </a:lnTo>
                <a:lnTo>
                  <a:pt x="0" y="42853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946" r="0" b="-1299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65331" y="3426621"/>
            <a:ext cx="6549419" cy="110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1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Ficam em aguardo para receber mensagens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65331" y="6725878"/>
            <a:ext cx="8203956" cy="54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1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Sinalizam quando a mensagem é recebida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5820" y="283779"/>
            <a:ext cx="19104342" cy="76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7"/>
              </a:lnSpc>
            </a:pPr>
            <a:r>
              <a:rPr lang="en-US" sz="55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GATILHOS DE MENSAGEM DO CHATBOT</a:t>
            </a:r>
          </a:p>
        </p:txBody>
      </p:sp>
    </p:spTree>
  </p:cSld>
  <p:clrMapOvr>
    <a:masterClrMapping/>
  </p:clrMapOvr>
  <p:transition spd="med">
    <p:push dir="l"/>
  </p:transition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5234" y="1834519"/>
            <a:ext cx="18323234" cy="5955051"/>
          </a:xfrm>
          <a:custGeom>
            <a:avLst/>
            <a:gdLst/>
            <a:ahLst/>
            <a:cxnLst/>
            <a:rect r="r" b="b" t="t" l="l"/>
            <a:pathLst>
              <a:path h="5955051" w="18323234">
                <a:moveTo>
                  <a:pt x="0" y="0"/>
                </a:moveTo>
                <a:lnTo>
                  <a:pt x="18323234" y="0"/>
                </a:lnTo>
                <a:lnTo>
                  <a:pt x="18323234" y="5955051"/>
                </a:lnTo>
                <a:lnTo>
                  <a:pt x="0" y="5955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63</a:t>
            </a:r>
          </a:p>
        </p:txBody>
      </p:sp>
    </p:spTree>
  </p:cSld>
  <p:clrMapOvr>
    <a:masterClrMapping/>
  </p:clrMapOvr>
  <p:transition spd="med">
    <p:push dir="l"/>
  </p:transition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29073" y="3741438"/>
            <a:ext cx="928814" cy="697455"/>
          </a:xfrm>
          <a:custGeom>
            <a:avLst/>
            <a:gdLst/>
            <a:ahLst/>
            <a:cxnLst/>
            <a:rect r="r" b="b" t="t" l="l"/>
            <a:pathLst>
              <a:path h="697455" w="928814">
                <a:moveTo>
                  <a:pt x="0" y="0"/>
                </a:moveTo>
                <a:lnTo>
                  <a:pt x="928815" y="0"/>
                </a:lnTo>
                <a:lnTo>
                  <a:pt x="928815" y="697455"/>
                </a:lnTo>
                <a:lnTo>
                  <a:pt x="0" y="697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29073" y="6802236"/>
            <a:ext cx="928814" cy="697455"/>
          </a:xfrm>
          <a:custGeom>
            <a:avLst/>
            <a:gdLst/>
            <a:ahLst/>
            <a:cxnLst/>
            <a:rect r="r" b="b" t="t" l="l"/>
            <a:pathLst>
              <a:path h="697455" w="928814">
                <a:moveTo>
                  <a:pt x="0" y="0"/>
                </a:moveTo>
                <a:lnTo>
                  <a:pt x="928815" y="0"/>
                </a:lnTo>
                <a:lnTo>
                  <a:pt x="928815" y="697456"/>
                </a:lnTo>
                <a:lnTo>
                  <a:pt x="0" y="697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53299" y="3061415"/>
            <a:ext cx="5263016" cy="4880555"/>
          </a:xfrm>
          <a:custGeom>
            <a:avLst/>
            <a:gdLst/>
            <a:ahLst/>
            <a:cxnLst/>
            <a:rect r="r" b="b" t="t" l="l"/>
            <a:pathLst>
              <a:path h="4880555" w="5263016">
                <a:moveTo>
                  <a:pt x="0" y="0"/>
                </a:moveTo>
                <a:lnTo>
                  <a:pt x="5263016" y="0"/>
                </a:lnTo>
                <a:lnTo>
                  <a:pt x="5263016" y="4880555"/>
                </a:lnTo>
                <a:lnTo>
                  <a:pt x="0" y="4880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340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57374" y="3783216"/>
            <a:ext cx="7455734" cy="54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sz="320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Impede falsos positivos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7403" y="6844014"/>
            <a:ext cx="7801884" cy="54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sz="320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se a mensagem tem conteúdo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VALIDAÇÃO DE MENSAGENS NO CHATBOT</a:t>
            </a:r>
          </a:p>
        </p:txBody>
      </p:sp>
    </p:spTree>
  </p:cSld>
  <p:clrMapOvr>
    <a:masterClrMapping/>
  </p:clrMapOvr>
  <p:transition spd="med">
    <p:push dir="l"/>
  </p:transition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388" y="1927535"/>
            <a:ext cx="18211612" cy="5918774"/>
          </a:xfrm>
          <a:custGeom>
            <a:avLst/>
            <a:gdLst/>
            <a:ahLst/>
            <a:cxnLst/>
            <a:rect r="r" b="b" t="t" l="l"/>
            <a:pathLst>
              <a:path h="5918774" w="18211612">
                <a:moveTo>
                  <a:pt x="0" y="0"/>
                </a:moveTo>
                <a:lnTo>
                  <a:pt x="18211612" y="0"/>
                </a:lnTo>
                <a:lnTo>
                  <a:pt x="18211612" y="5918774"/>
                </a:lnTo>
                <a:lnTo>
                  <a:pt x="0" y="591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65</a:t>
            </a:r>
          </a:p>
        </p:txBody>
      </p:sp>
    </p:spTree>
  </p:cSld>
  <p:clrMapOvr>
    <a:masterClrMapping/>
  </p:clrMapOvr>
  <p:transition spd="med">
    <p:push dir="l"/>
  </p:transition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10865" y="3518923"/>
            <a:ext cx="936035" cy="702877"/>
          </a:xfrm>
          <a:custGeom>
            <a:avLst/>
            <a:gdLst/>
            <a:ahLst/>
            <a:cxnLst/>
            <a:rect r="r" b="b" t="t" l="l"/>
            <a:pathLst>
              <a:path h="702877" w="936035">
                <a:moveTo>
                  <a:pt x="0" y="0"/>
                </a:moveTo>
                <a:lnTo>
                  <a:pt x="936035" y="0"/>
                </a:lnTo>
                <a:lnTo>
                  <a:pt x="936035" y="702877"/>
                </a:lnTo>
                <a:lnTo>
                  <a:pt x="0" y="702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0865" y="6603515"/>
            <a:ext cx="936035" cy="702877"/>
          </a:xfrm>
          <a:custGeom>
            <a:avLst/>
            <a:gdLst/>
            <a:ahLst/>
            <a:cxnLst/>
            <a:rect r="r" b="b" t="t" l="l"/>
            <a:pathLst>
              <a:path h="702877" w="936035">
                <a:moveTo>
                  <a:pt x="0" y="0"/>
                </a:moveTo>
                <a:lnTo>
                  <a:pt x="936035" y="0"/>
                </a:lnTo>
                <a:lnTo>
                  <a:pt x="936035" y="702877"/>
                </a:lnTo>
                <a:lnTo>
                  <a:pt x="0" y="702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30122" y="2718669"/>
            <a:ext cx="7044097" cy="5070901"/>
          </a:xfrm>
          <a:custGeom>
            <a:avLst/>
            <a:gdLst/>
            <a:ahLst/>
            <a:cxnLst/>
            <a:rect r="r" b="b" t="t" l="l"/>
            <a:pathLst>
              <a:path h="5070901" w="7044097">
                <a:moveTo>
                  <a:pt x="0" y="0"/>
                </a:moveTo>
                <a:lnTo>
                  <a:pt x="7044097" y="0"/>
                </a:lnTo>
                <a:lnTo>
                  <a:pt x="7044097" y="5070901"/>
                </a:lnTo>
                <a:lnTo>
                  <a:pt x="0" y="5070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94374" y="9522477"/>
            <a:ext cx="549826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93711" y="3315428"/>
            <a:ext cx="5809371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Recupera todos os números da tabela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93711" y="6398293"/>
            <a:ext cx="613534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Estado de escolha verifica se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ele é novo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VALIDAÇÃO DE NOVOS NÚMEROS NA TABELA</a:t>
            </a:r>
          </a:p>
        </p:txBody>
      </p:sp>
    </p:spTree>
  </p:cSld>
  <p:clrMapOvr>
    <a:masterClrMapping/>
  </p:clrMapOvr>
  <p:transition spd="med">
    <p:push dir="l"/>
  </p:transition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812834"/>
            <a:ext cx="18288000" cy="5943600"/>
          </a:xfrm>
          <a:custGeom>
            <a:avLst/>
            <a:gdLst/>
            <a:ahLst/>
            <a:cxnLst/>
            <a:rect r="r" b="b" t="t" l="l"/>
            <a:pathLst>
              <a:path h="5943600" w="18288000">
                <a:moveTo>
                  <a:pt x="0" y="0"/>
                </a:moveTo>
                <a:lnTo>
                  <a:pt x="18288000" y="0"/>
                </a:lnTo>
                <a:lnTo>
                  <a:pt x="18288000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67</a:t>
            </a:r>
          </a:p>
        </p:txBody>
      </p:sp>
    </p:spTree>
  </p:cSld>
  <p:clrMapOvr>
    <a:masterClrMapping/>
  </p:clrMapOvr>
  <p:transition spd="med">
    <p:push dir="l"/>
  </p:transition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3583893"/>
            <a:ext cx="921433" cy="691912"/>
          </a:xfrm>
          <a:custGeom>
            <a:avLst/>
            <a:gdLst/>
            <a:ahLst/>
            <a:cxnLst/>
            <a:rect r="r" b="b" t="t" l="l"/>
            <a:pathLst>
              <a:path h="691912" w="921433">
                <a:moveTo>
                  <a:pt x="0" y="0"/>
                </a:moveTo>
                <a:lnTo>
                  <a:pt x="921433" y="0"/>
                </a:lnTo>
                <a:lnTo>
                  <a:pt x="921433" y="691912"/>
                </a:lnTo>
                <a:lnTo>
                  <a:pt x="0" y="691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6620367"/>
            <a:ext cx="921433" cy="691912"/>
          </a:xfrm>
          <a:custGeom>
            <a:avLst/>
            <a:gdLst/>
            <a:ahLst/>
            <a:cxnLst/>
            <a:rect r="r" b="b" t="t" l="l"/>
            <a:pathLst>
              <a:path h="691912" w="921433">
                <a:moveTo>
                  <a:pt x="0" y="0"/>
                </a:moveTo>
                <a:lnTo>
                  <a:pt x="921433" y="0"/>
                </a:lnTo>
                <a:lnTo>
                  <a:pt x="921433" y="691912"/>
                </a:lnTo>
                <a:lnTo>
                  <a:pt x="0" y="691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4905" y="3260702"/>
            <a:ext cx="8272536" cy="4376468"/>
          </a:xfrm>
          <a:custGeom>
            <a:avLst/>
            <a:gdLst/>
            <a:ahLst/>
            <a:cxnLst/>
            <a:rect r="r" b="b" t="t" l="l"/>
            <a:pathLst>
              <a:path h="4376468" w="8272536">
                <a:moveTo>
                  <a:pt x="0" y="0"/>
                </a:moveTo>
                <a:lnTo>
                  <a:pt x="8272535" y="0"/>
                </a:lnTo>
                <a:lnTo>
                  <a:pt x="8272535" y="4376468"/>
                </a:lnTo>
                <a:lnTo>
                  <a:pt x="0" y="4376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484" r="-2081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94374" y="9522477"/>
            <a:ext cx="549826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09954" y="3622827"/>
            <a:ext cx="66470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Adiciona o número novo na tabela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09954" y="6659300"/>
            <a:ext cx="807804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Automatiza o recebimento de notificações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17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ADIÇÃO DE NÚMEROS NA TABELA</a:t>
            </a:r>
          </a:p>
        </p:txBody>
      </p:sp>
    </p:spTree>
  </p:cSld>
  <p:clrMapOvr>
    <a:masterClrMapping/>
  </p:clrMapOvr>
  <p:transition spd="med">
    <p:push dir="l"/>
  </p:transition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388" y="1805812"/>
            <a:ext cx="18211612" cy="5918774"/>
          </a:xfrm>
          <a:custGeom>
            <a:avLst/>
            <a:gdLst/>
            <a:ahLst/>
            <a:cxnLst/>
            <a:rect r="r" b="b" t="t" l="l"/>
            <a:pathLst>
              <a:path h="5918774" w="18211612">
                <a:moveTo>
                  <a:pt x="0" y="0"/>
                </a:moveTo>
                <a:lnTo>
                  <a:pt x="18211612" y="0"/>
                </a:lnTo>
                <a:lnTo>
                  <a:pt x="18211612" y="5918774"/>
                </a:lnTo>
                <a:lnTo>
                  <a:pt x="0" y="591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08192" y="9522477"/>
            <a:ext cx="454741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69</a:t>
            </a:r>
          </a:p>
        </p:txBody>
      </p:sp>
    </p:spTree>
  </p:cSld>
  <p:clrMapOvr>
    <a:masterClrMapping/>
  </p:clrMapOvr>
  <p:transition spd="med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7485" y="367603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2326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259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COMO O TUTOR I.A VAI AJUDAR</a:t>
            </a:r>
          </a:p>
          <a:p>
            <a:pPr algn="ctr">
              <a:lnSpc>
                <a:spcPts val="6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77582" y="4386793"/>
            <a:ext cx="2635152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Automatização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40565" y="5327092"/>
            <a:ext cx="2756069" cy="140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3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 lembretes automáticos sobre prazos e eventos importantes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51662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777119" y="367603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31960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5" y="0"/>
                </a:lnTo>
                <a:lnTo>
                  <a:pt x="1347335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67754" y="4386793"/>
            <a:ext cx="2894049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Integração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68029" y="5346142"/>
            <a:ext cx="3709334" cy="1420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Sincroniza com Google Calendar e plataformas de mensagens como WhatsApp e Telegram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77119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227678" y="367603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82519" y="341302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043713" y="4386793"/>
            <a:ext cx="2561721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Suporte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85574" y="5150384"/>
            <a:ext cx="3215587" cy="177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83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Oferece um chatbot acadêmico para responder dúvidas e fornecer assistência imediata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51855" y="376115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</a:p>
        </p:txBody>
      </p:sp>
    </p:spTree>
  </p:cSld>
  <p:clrMapOvr>
    <a:masterClrMapping/>
  </p:clrMapOvr>
  <p:transition spd="med">
    <p:push dir="l"/>
  </p:transition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322581" y="1653247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74981" y="1805647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627381" y="1958047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79781" y="2110447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00779" y="3064805"/>
            <a:ext cx="919772" cy="690665"/>
          </a:xfrm>
          <a:custGeom>
            <a:avLst/>
            <a:gdLst/>
            <a:ahLst/>
            <a:cxnLst/>
            <a:rect r="r" b="b" t="t" l="l"/>
            <a:pathLst>
              <a:path h="690665" w="919772">
                <a:moveTo>
                  <a:pt x="0" y="0"/>
                </a:moveTo>
                <a:lnTo>
                  <a:pt x="919772" y="0"/>
                </a:lnTo>
                <a:lnTo>
                  <a:pt x="919772" y="690665"/>
                </a:lnTo>
                <a:lnTo>
                  <a:pt x="0" y="690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00779" y="4936563"/>
            <a:ext cx="919772" cy="690665"/>
          </a:xfrm>
          <a:custGeom>
            <a:avLst/>
            <a:gdLst/>
            <a:ahLst/>
            <a:cxnLst/>
            <a:rect r="r" b="b" t="t" l="l"/>
            <a:pathLst>
              <a:path h="690665" w="919772">
                <a:moveTo>
                  <a:pt x="0" y="0"/>
                </a:moveTo>
                <a:lnTo>
                  <a:pt x="919772" y="0"/>
                </a:lnTo>
                <a:lnTo>
                  <a:pt x="919772" y="690665"/>
                </a:lnTo>
                <a:lnTo>
                  <a:pt x="0" y="690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06905" y="1836962"/>
            <a:ext cx="6781696" cy="6926295"/>
          </a:xfrm>
          <a:custGeom>
            <a:avLst/>
            <a:gdLst/>
            <a:ahLst/>
            <a:cxnLst/>
            <a:rect r="r" b="b" t="t" l="l"/>
            <a:pathLst>
              <a:path h="6926295" w="6781696">
                <a:moveTo>
                  <a:pt x="0" y="0"/>
                </a:moveTo>
                <a:lnTo>
                  <a:pt x="6781696" y="0"/>
                </a:lnTo>
                <a:lnTo>
                  <a:pt x="6781696" y="6926295"/>
                </a:lnTo>
                <a:lnTo>
                  <a:pt x="0" y="6926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64478" y="3121626"/>
            <a:ext cx="665192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Classifica a Mensagem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4478" y="4869888"/>
            <a:ext cx="799845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Indica qual o tipo de resposta que deve ser dado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CLASSIFICAÇÃO DE MENSAGEM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900779" y="6826625"/>
            <a:ext cx="919772" cy="690665"/>
          </a:xfrm>
          <a:custGeom>
            <a:avLst/>
            <a:gdLst/>
            <a:ahLst/>
            <a:cxnLst/>
            <a:rect r="r" b="b" t="t" l="l"/>
            <a:pathLst>
              <a:path h="690665" w="919772">
                <a:moveTo>
                  <a:pt x="0" y="0"/>
                </a:moveTo>
                <a:lnTo>
                  <a:pt x="919772" y="0"/>
                </a:lnTo>
                <a:lnTo>
                  <a:pt x="919772" y="690665"/>
                </a:lnTo>
                <a:lnTo>
                  <a:pt x="0" y="690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964478" y="6759950"/>
            <a:ext cx="799845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Resumo, Esboço, Datas, Planejamento ou Bate-papo Acadêmico</a:t>
            </a:r>
          </a:p>
        </p:txBody>
      </p:sp>
    </p:spTree>
  </p:cSld>
  <p:clrMapOvr>
    <a:masterClrMapping/>
  </p:clrMapOvr>
  <p:transition spd="med">
    <p:push dir="l"/>
  </p:transition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775247"/>
            <a:ext cx="18151092" cy="5899105"/>
          </a:xfrm>
          <a:custGeom>
            <a:avLst/>
            <a:gdLst/>
            <a:ahLst/>
            <a:cxnLst/>
            <a:rect r="r" b="b" t="t" l="l"/>
            <a:pathLst>
              <a:path h="5899105" w="18151092">
                <a:moveTo>
                  <a:pt x="0" y="0"/>
                </a:moveTo>
                <a:lnTo>
                  <a:pt x="18151092" y="0"/>
                </a:lnTo>
                <a:lnTo>
                  <a:pt x="18151092" y="5899105"/>
                </a:lnTo>
                <a:lnTo>
                  <a:pt x="0" y="5899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71</a:t>
            </a:r>
          </a:p>
        </p:txBody>
      </p:sp>
    </p:spTree>
  </p:cSld>
  <p:clrMapOvr>
    <a:masterClrMapping/>
  </p:clrMapOvr>
  <p:transition spd="med">
    <p:push dir="l"/>
  </p:transition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52939" y="2432970"/>
            <a:ext cx="925917" cy="695280"/>
          </a:xfrm>
          <a:custGeom>
            <a:avLst/>
            <a:gdLst/>
            <a:ahLst/>
            <a:cxnLst/>
            <a:rect r="r" b="b" t="t" l="l"/>
            <a:pathLst>
              <a:path h="695280" w="925917">
                <a:moveTo>
                  <a:pt x="0" y="0"/>
                </a:moveTo>
                <a:lnTo>
                  <a:pt x="925917" y="0"/>
                </a:lnTo>
                <a:lnTo>
                  <a:pt x="925917" y="695280"/>
                </a:lnTo>
                <a:lnTo>
                  <a:pt x="0" y="695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52939" y="4317235"/>
            <a:ext cx="925917" cy="695280"/>
          </a:xfrm>
          <a:custGeom>
            <a:avLst/>
            <a:gdLst/>
            <a:ahLst/>
            <a:cxnLst/>
            <a:rect r="r" b="b" t="t" l="l"/>
            <a:pathLst>
              <a:path h="695280" w="925917">
                <a:moveTo>
                  <a:pt x="0" y="0"/>
                </a:moveTo>
                <a:lnTo>
                  <a:pt x="925917" y="0"/>
                </a:lnTo>
                <a:lnTo>
                  <a:pt x="925917" y="695279"/>
                </a:lnTo>
                <a:lnTo>
                  <a:pt x="0" y="695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52939" y="6219924"/>
            <a:ext cx="925917" cy="695280"/>
          </a:xfrm>
          <a:custGeom>
            <a:avLst/>
            <a:gdLst/>
            <a:ahLst/>
            <a:cxnLst/>
            <a:rect r="r" b="b" t="t" l="l"/>
            <a:pathLst>
              <a:path h="695280" w="925917">
                <a:moveTo>
                  <a:pt x="0" y="0"/>
                </a:moveTo>
                <a:lnTo>
                  <a:pt x="925917" y="0"/>
                </a:lnTo>
                <a:lnTo>
                  <a:pt x="925917" y="695280"/>
                </a:lnTo>
                <a:lnTo>
                  <a:pt x="0" y="695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46925" y="1739766"/>
            <a:ext cx="4270434" cy="8231416"/>
          </a:xfrm>
          <a:custGeom>
            <a:avLst/>
            <a:gdLst/>
            <a:ahLst/>
            <a:cxnLst/>
            <a:rect r="r" b="b" t="t" l="l"/>
            <a:pathLst>
              <a:path h="8231416" w="4270434">
                <a:moveTo>
                  <a:pt x="0" y="0"/>
                </a:moveTo>
                <a:lnTo>
                  <a:pt x="4270434" y="0"/>
                </a:lnTo>
                <a:lnTo>
                  <a:pt x="4270434" y="8231416"/>
                </a:lnTo>
                <a:lnTo>
                  <a:pt x="0" y="8231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23744" y="2490617"/>
            <a:ext cx="6696369" cy="54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Geram uma resposta personalizada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23744" y="4250560"/>
            <a:ext cx="8051896" cy="110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Cada bot tem instruções únicas para cada caso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8788" y="209134"/>
            <a:ext cx="17932586" cy="136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2"/>
              </a:lnSpc>
            </a:pPr>
            <a:r>
              <a:rPr lang="en-US" sz="50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MODELO DE RESPOSTA BASEADO EM PROMPT E MEMÓRIA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23744" y="6153249"/>
            <a:ext cx="8051896" cy="54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Utilização de prompt engineering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452939" y="7917044"/>
            <a:ext cx="925917" cy="695280"/>
          </a:xfrm>
          <a:custGeom>
            <a:avLst/>
            <a:gdLst/>
            <a:ahLst/>
            <a:cxnLst/>
            <a:rect r="r" b="b" t="t" l="l"/>
            <a:pathLst>
              <a:path h="695280" w="925917">
                <a:moveTo>
                  <a:pt x="0" y="0"/>
                </a:moveTo>
                <a:lnTo>
                  <a:pt x="925917" y="0"/>
                </a:lnTo>
                <a:lnTo>
                  <a:pt x="925917" y="695280"/>
                </a:lnTo>
                <a:lnTo>
                  <a:pt x="0" y="695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523744" y="7850369"/>
            <a:ext cx="8051896" cy="54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Os bots possuem memória da conversa</a:t>
            </a:r>
          </a:p>
        </p:txBody>
      </p:sp>
    </p:spTree>
  </p:cSld>
  <p:clrMapOvr>
    <a:masterClrMapping/>
  </p:clrMapOvr>
  <p:transition spd="med">
    <p:push dir="l"/>
  </p:transition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848476"/>
            <a:ext cx="18280291" cy="5941095"/>
          </a:xfrm>
          <a:custGeom>
            <a:avLst/>
            <a:gdLst/>
            <a:ahLst/>
            <a:cxnLst/>
            <a:rect r="r" b="b" t="t" l="l"/>
            <a:pathLst>
              <a:path h="5941095" w="18280291">
                <a:moveTo>
                  <a:pt x="0" y="0"/>
                </a:moveTo>
                <a:lnTo>
                  <a:pt x="18280291" y="0"/>
                </a:lnTo>
                <a:lnTo>
                  <a:pt x="18280291" y="5941094"/>
                </a:lnTo>
                <a:lnTo>
                  <a:pt x="0" y="5941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FLUXOGRAMA DO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73</a:t>
            </a:r>
          </a:p>
        </p:txBody>
      </p:sp>
    </p:spTree>
  </p:cSld>
  <p:clrMapOvr>
    <a:masterClrMapping/>
  </p:clrMapOvr>
  <p:transition spd="med">
    <p:push dir="l"/>
  </p:transition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70687" y="3597881"/>
            <a:ext cx="922457" cy="692682"/>
          </a:xfrm>
          <a:custGeom>
            <a:avLst/>
            <a:gdLst/>
            <a:ahLst/>
            <a:cxnLst/>
            <a:rect r="r" b="b" t="t" l="l"/>
            <a:pathLst>
              <a:path h="692682" w="922457">
                <a:moveTo>
                  <a:pt x="0" y="0"/>
                </a:moveTo>
                <a:lnTo>
                  <a:pt x="922457" y="0"/>
                </a:lnTo>
                <a:lnTo>
                  <a:pt x="922457" y="692681"/>
                </a:lnTo>
                <a:lnTo>
                  <a:pt x="0" y="692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70687" y="6305769"/>
            <a:ext cx="922457" cy="692682"/>
          </a:xfrm>
          <a:custGeom>
            <a:avLst/>
            <a:gdLst/>
            <a:ahLst/>
            <a:cxnLst/>
            <a:rect r="r" b="b" t="t" l="l"/>
            <a:pathLst>
              <a:path h="692682" w="922457">
                <a:moveTo>
                  <a:pt x="0" y="0"/>
                </a:moveTo>
                <a:lnTo>
                  <a:pt x="922457" y="0"/>
                </a:lnTo>
                <a:lnTo>
                  <a:pt x="922457" y="692682"/>
                </a:lnTo>
                <a:lnTo>
                  <a:pt x="0" y="692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24245" y="991424"/>
            <a:ext cx="5000254" cy="4471272"/>
          </a:xfrm>
          <a:custGeom>
            <a:avLst/>
            <a:gdLst/>
            <a:ahLst/>
            <a:cxnLst/>
            <a:rect r="r" b="b" t="t" l="l"/>
            <a:pathLst>
              <a:path h="4471272" w="5000254">
                <a:moveTo>
                  <a:pt x="0" y="0"/>
                </a:moveTo>
                <a:lnTo>
                  <a:pt x="5000254" y="0"/>
                </a:lnTo>
                <a:lnTo>
                  <a:pt x="5000254" y="4471272"/>
                </a:lnTo>
                <a:lnTo>
                  <a:pt x="0" y="4471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390" b="-1599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6728" y="5666531"/>
            <a:ext cx="5037771" cy="4272569"/>
          </a:xfrm>
          <a:custGeom>
            <a:avLst/>
            <a:gdLst/>
            <a:ahLst/>
            <a:cxnLst/>
            <a:rect r="r" b="b" t="t" l="l"/>
            <a:pathLst>
              <a:path h="4272569" w="5037771">
                <a:moveTo>
                  <a:pt x="0" y="0"/>
                </a:moveTo>
                <a:lnTo>
                  <a:pt x="5037771" y="0"/>
                </a:lnTo>
                <a:lnTo>
                  <a:pt x="5037771" y="4272568"/>
                </a:lnTo>
                <a:lnTo>
                  <a:pt x="0" y="42725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184" t="-10689" r="-14813" b="-1898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7491" y="3531206"/>
            <a:ext cx="667134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Enviam a resposta gerada pela 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37491" y="6345088"/>
            <a:ext cx="802180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Envio é feito pelo id do usuário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2170" y="171415"/>
            <a:ext cx="17932586" cy="82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ENVIO DE RESPOSTAS </a:t>
            </a:r>
          </a:p>
        </p:txBody>
      </p:sp>
    </p:spTree>
  </p:cSld>
  <p:clrMapOvr>
    <a:masterClrMapping/>
  </p:clrMapOvr>
  <p:transition spd="med">
    <p:push dir="l"/>
  </p:transition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2965" y="77895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5782" y="7911535"/>
            <a:ext cx="2975905" cy="1225332"/>
            <a:chOff x="0" y="0"/>
            <a:chExt cx="3967873" cy="163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200" y="203200"/>
              <a:ext cx="3764673" cy="1430576"/>
            </a:xfrm>
            <a:custGeom>
              <a:avLst/>
              <a:gdLst/>
              <a:ahLst/>
              <a:cxnLst/>
              <a:rect r="r" b="b" t="t" l="l"/>
              <a:pathLst>
                <a:path h="1430576" w="3764673">
                  <a:moveTo>
                    <a:pt x="0" y="0"/>
                  </a:moveTo>
                  <a:lnTo>
                    <a:pt x="3764673" y="0"/>
                  </a:lnTo>
                  <a:lnTo>
                    <a:pt x="3764673" y="1430576"/>
                  </a:lnTo>
                  <a:lnTo>
                    <a:pt x="0" y="1430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6271857" y="22201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24257" y="23725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76657" y="25249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729057" y="2677349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2823505" y="1072932"/>
                </a:moveTo>
                <a:lnTo>
                  <a:pt x="0" y="1072932"/>
                </a:lnTo>
                <a:lnTo>
                  <a:pt x="0" y="0"/>
                </a:lnTo>
                <a:lnTo>
                  <a:pt x="2823505" y="0"/>
                </a:lnTo>
                <a:lnTo>
                  <a:pt x="2823505" y="107293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2960.0000" end="0.0000"/>
                </p14:media>
              </p:ext>
            </p:extLst>
          </p:nvPr>
        </p:nvPicPr>
        <p:blipFill>
          <a:blip r:embed="rId5"/>
          <a:srcRect l="0" t="8086" r="37784" b="1019"/>
          <a:stretch>
            <a:fillRect/>
          </a:stretch>
        </p:blipFill>
        <p:spPr>
          <a:xfrm flipH="false" flipV="false" rot="0">
            <a:off x="3834462" y="931119"/>
            <a:ext cx="11384723" cy="935588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2170" y="171415"/>
            <a:ext cx="17932586" cy="82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sz="58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VÍDEO DE EXEMPLO</a:t>
            </a:r>
          </a:p>
        </p:txBody>
      </p:sp>
    </p:spTree>
  </p:cSld>
  <p:clrMapOvr>
    <a:masterClrMapping/>
  </p:clrMapOvr>
  <p:transition spd="med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476472"/>
            <a:ext cx="15962704" cy="145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PRECIFICAÇÃO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76</a:t>
            </a:r>
          </a:p>
        </p:txBody>
      </p:sp>
    </p:spTree>
  </p:cSld>
  <p:clrMapOvr>
    <a:masterClrMapping/>
  </p:clrMapOvr>
  <p:transition spd="med">
    <p:push dir="l"/>
  </p:transition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676906" y="1028700"/>
          <a:ext cx="13539202" cy="9067574"/>
        </p:xfrm>
        <a:graphic>
          <a:graphicData uri="http://schemas.openxmlformats.org/drawingml/2006/table">
            <a:tbl>
              <a:tblPr/>
              <a:tblGrid>
                <a:gridCol w="3683086"/>
                <a:gridCol w="6005377"/>
                <a:gridCol w="3850740"/>
              </a:tblGrid>
              <a:tr h="11824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Items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13678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Servidor Principal - n8n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1 servidor principal para n8n + 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R$ 300 - R$ 600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13993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Modelo de 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OpenAI O1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3M tokens de entrada e saída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R$ 1.125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13678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Equipe Técnica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 Dev Backend (Node.js) + 1 Suporte Técnico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R$ 12.000 - R$ 22.000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13678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Segurança e Monitoramento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Firewall básico + Monitoramento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R$ 600 - R$ 2.500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12152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Marketing e Dominio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Campanhas no Google Ads/ Domínio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R$ 1.300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11671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Custo de toda a operação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R$ 16.325 - R$ 40.125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-166534" y="171415"/>
            <a:ext cx="18541290" cy="78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56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TABELA DE PREÇOS - HOST NA NUVEM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77</a:t>
            </a:r>
          </a:p>
        </p:txBody>
      </p:sp>
    </p:spTree>
  </p:cSld>
  <p:clrMapOvr>
    <a:masterClrMapping/>
  </p:clrMapOvr>
  <p:transition spd="med">
    <p:push dir="l"/>
  </p:transition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66770" y="1515664"/>
          <a:ext cx="16292530" cy="6530834"/>
        </p:xfrm>
        <a:graphic>
          <a:graphicData uri="http://schemas.openxmlformats.org/drawingml/2006/table">
            <a:tbl>
              <a:tblPr/>
              <a:tblGrid>
                <a:gridCol w="3261419"/>
                <a:gridCol w="10487239"/>
                <a:gridCol w="2543873"/>
              </a:tblGrid>
              <a:tr h="1930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Estratégias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Valor Arrecadado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21769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Redução da Evasão Escolar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 5% dos alunos que desistiriam forem retidos pela IA, a instituição evita 250 desistências. Com mensalidade de R$ 600, isso gera R$ 150.000/mês em receita preservada.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R$ 150.000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  <a:tr h="24238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Cobrança Extra na Mensalidade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 universidade pode adicionar R$ 10 a R$ 25/mês na mensalidade de cada aluno pelo acesso ao Tutor.IA. Se 50% dos alunos aceitarem (2.500 alunos), isso gera R$ 25.000 - R$ 62.500/mês.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R$ 25.000 - R$ 62.500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952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-126645" y="240568"/>
            <a:ext cx="18541290" cy="71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51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GANHO FINANCEIRO - UNIVERSIDADE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94374" y="9522477"/>
            <a:ext cx="549826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78</a:t>
            </a:r>
          </a:p>
        </p:txBody>
      </p:sp>
    </p:spTree>
  </p:cSld>
  <p:clrMapOvr>
    <a:masterClrMapping/>
  </p:clrMapOvr>
  <p:transition spd="med">
    <p:push dir="l"/>
  </p:transition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591" y="6026735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0" y="0"/>
                </a:moveTo>
                <a:lnTo>
                  <a:pt x="7011910" y="0"/>
                </a:lnTo>
                <a:lnTo>
                  <a:pt x="7011910" y="4640609"/>
                </a:lnTo>
                <a:lnTo>
                  <a:pt x="0" y="464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28362"/>
            <a:ext cx="15962704" cy="286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7"/>
              </a:lnSpc>
            </a:pPr>
            <a:r>
              <a:rPr lang="en-US" sz="1041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CONSIDERAÇÕES FINAIS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2381442" y="-175456"/>
            <a:ext cx="7011910" cy="4640610"/>
          </a:xfrm>
          <a:custGeom>
            <a:avLst/>
            <a:gdLst/>
            <a:ahLst/>
            <a:cxnLst/>
            <a:rect r="r" b="b" t="t" l="l"/>
            <a:pathLst>
              <a:path h="4640610" w="7011910">
                <a:moveTo>
                  <a:pt x="7011910" y="4640610"/>
                </a:moveTo>
                <a:lnTo>
                  <a:pt x="0" y="4640610"/>
                </a:lnTo>
                <a:lnTo>
                  <a:pt x="0" y="0"/>
                </a:lnTo>
                <a:lnTo>
                  <a:pt x="7011910" y="0"/>
                </a:lnTo>
                <a:lnTo>
                  <a:pt x="7011910" y="46406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94374" y="9522477"/>
            <a:ext cx="549826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79</a:t>
            </a:r>
          </a:p>
        </p:txBody>
      </p:sp>
    </p:spTree>
  </p:cSld>
  <p:clrMapOvr>
    <a:masterClrMapping/>
  </p:clrMapOvr>
  <p:transition spd="med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38191" y="5143500"/>
            <a:ext cx="1541495" cy="1541495"/>
          </a:xfrm>
          <a:custGeom>
            <a:avLst/>
            <a:gdLst/>
            <a:ahLst/>
            <a:cxnLst/>
            <a:rect r="r" b="b" t="t" l="l"/>
            <a:pathLst>
              <a:path h="1541495" w="1541495">
                <a:moveTo>
                  <a:pt x="0" y="0"/>
                </a:moveTo>
                <a:lnTo>
                  <a:pt x="1541495" y="0"/>
                </a:lnTo>
                <a:lnTo>
                  <a:pt x="1541495" y="1541495"/>
                </a:lnTo>
                <a:lnTo>
                  <a:pt x="0" y="1541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8909" y="5006398"/>
            <a:ext cx="1678597" cy="1678597"/>
          </a:xfrm>
          <a:custGeom>
            <a:avLst/>
            <a:gdLst/>
            <a:ahLst/>
            <a:cxnLst/>
            <a:rect r="r" b="b" t="t" l="l"/>
            <a:pathLst>
              <a:path h="1678597" w="1678597">
                <a:moveTo>
                  <a:pt x="0" y="0"/>
                </a:moveTo>
                <a:lnTo>
                  <a:pt x="1678597" y="0"/>
                </a:lnTo>
                <a:lnTo>
                  <a:pt x="1678597" y="1678597"/>
                </a:lnTo>
                <a:lnTo>
                  <a:pt x="0" y="1678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4001198"/>
            <a:ext cx="12837934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ANTES X DEPOIS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</a:p>
        </p:txBody>
      </p:sp>
    </p:spTree>
  </p:cSld>
  <p:clrMapOvr>
    <a:masterClrMapping/>
  </p:clrMapOvr>
  <p:transition spd="med">
    <p:push dir="l"/>
  </p:transition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96803" y="3252470"/>
            <a:ext cx="5291197" cy="4114800"/>
          </a:xfrm>
          <a:custGeom>
            <a:avLst/>
            <a:gdLst/>
            <a:ahLst/>
            <a:cxnLst/>
            <a:rect r="r" b="b" t="t" l="l"/>
            <a:pathLst>
              <a:path h="4114800" w="5291197">
                <a:moveTo>
                  <a:pt x="0" y="0"/>
                </a:moveTo>
                <a:lnTo>
                  <a:pt x="5291197" y="0"/>
                </a:lnTo>
                <a:lnTo>
                  <a:pt x="5291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70127" y="3931165"/>
            <a:ext cx="12947111" cy="3436105"/>
            <a:chOff x="0" y="0"/>
            <a:chExt cx="3409939" cy="9049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09939" cy="904982"/>
            </a:xfrm>
            <a:custGeom>
              <a:avLst/>
              <a:gdLst/>
              <a:ahLst/>
              <a:cxnLst/>
              <a:rect r="r" b="b" t="t" l="l"/>
              <a:pathLst>
                <a:path h="904982" w="3409939">
                  <a:moveTo>
                    <a:pt x="30496" y="0"/>
                  </a:moveTo>
                  <a:lnTo>
                    <a:pt x="3379443" y="0"/>
                  </a:lnTo>
                  <a:cubicBezTo>
                    <a:pt x="3396285" y="0"/>
                    <a:pt x="3409939" y="13654"/>
                    <a:pt x="3409939" y="30496"/>
                  </a:cubicBezTo>
                  <a:lnTo>
                    <a:pt x="3409939" y="874486"/>
                  </a:lnTo>
                  <a:cubicBezTo>
                    <a:pt x="3409939" y="891329"/>
                    <a:pt x="3396285" y="904982"/>
                    <a:pt x="3379443" y="904982"/>
                  </a:cubicBezTo>
                  <a:lnTo>
                    <a:pt x="30496" y="904982"/>
                  </a:lnTo>
                  <a:cubicBezTo>
                    <a:pt x="13654" y="904982"/>
                    <a:pt x="0" y="891329"/>
                    <a:pt x="0" y="874486"/>
                  </a:cubicBezTo>
                  <a:lnTo>
                    <a:pt x="0" y="30496"/>
                  </a:lnTo>
                  <a:cubicBezTo>
                    <a:pt x="0" y="13654"/>
                    <a:pt x="13654" y="0"/>
                    <a:pt x="30496" y="0"/>
                  </a:cubicBezTo>
                  <a:close/>
                </a:path>
              </a:pathLst>
            </a:custGeom>
            <a:solidFill>
              <a:srgbClr val="1E94D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409939" cy="962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07303" y="4187836"/>
            <a:ext cx="11592252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Tutor.IA é uma inovação no âmbito acadêmico, facilitando a vida dos alunos e promovendo aprendizado eficiente, organização e acessibilidade para alunos e professores.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Sua implementação pode transformar a educação, tornando-a mais inteligente, interativa e adaptável às necessidades do futuro.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26645" y="453614"/>
            <a:ext cx="18541290" cy="78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56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CONSIDERAÇÕES FINAIS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94374" y="9522477"/>
            <a:ext cx="549826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80</a:t>
            </a:r>
          </a:p>
        </p:txBody>
      </p:sp>
    </p:spTree>
  </p:cSld>
  <p:clrMapOvr>
    <a:masterClrMapping/>
  </p:clrMapOvr>
  <p:transition spd="med">
    <p:push dir="l"/>
  </p:transition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6645" y="431898"/>
            <a:ext cx="18541290" cy="78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56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REFERÊNCIAS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81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3895" y="2135781"/>
            <a:ext cx="158654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TECFY. 5 tendências do setor educacional para 2025. 2025. Disponível em: </a:t>
            </a:r>
            <a:r>
              <a:rPr lang="en-US" sz="30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 tooltip="https://www.tecfy.com.br"/>
              </a:rPr>
              <a:t>https://www.tecfy.com.br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Acesso em: 5 fev. 2025.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79047" y="2352881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93895" y="3292543"/>
            <a:ext cx="1586540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TOTVS. Tendências e avanços para o Setor Educacional em 2024: ensino mais conectado e a presença das IAs! 2024. Disponível em: </a:t>
            </a:r>
            <a:r>
              <a:rPr lang="en-US" sz="30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 tooltip="https://www.totvs.com/blog/instituicao-de-ensino/tendencias-educacional/"/>
              </a:rPr>
              <a:t>https://www.totvs.com/blog/instituicao-de-ensino/tendencias-educacional/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Acesso em: 5 fev. 2025.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79047" y="3509643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93895" y="5283268"/>
            <a:ext cx="15865405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N8N. Pricing - n8n Workflow Automation. Disponível em: https://n8n.io/pricing. Acesso em: 5 fev. 2025.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PIXELJETS. n8n Pricing and Features Explained. Disponível em: https://pixeljets.com/blog/n8n. Acesso em: 5 fev. 2025.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79047" y="5500368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9047" y="7052788"/>
            <a:ext cx="918552" cy="689749"/>
          </a:xfrm>
          <a:custGeom>
            <a:avLst/>
            <a:gdLst/>
            <a:ahLst/>
            <a:cxnLst/>
            <a:rect r="r" b="b" t="t" l="l"/>
            <a:pathLst>
              <a:path h="689749" w="918552">
                <a:moveTo>
                  <a:pt x="0" y="0"/>
                </a:moveTo>
                <a:lnTo>
                  <a:pt x="918552" y="0"/>
                </a:lnTo>
                <a:lnTo>
                  <a:pt x="918552" y="689749"/>
                </a:lnTo>
                <a:lnTo>
                  <a:pt x="0" y="689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7485" y="3754803"/>
            <a:ext cx="14787718" cy="149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11"/>
              </a:lnSpc>
            </a:pPr>
            <a:r>
              <a:rPr lang="en-US" sz="945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MUITO 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18141" y="5623010"/>
            <a:ext cx="10916976" cy="75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7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“A educação é a arma mais poderosa que você pode usar para mudar o mundo” - Nelson Mandela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82</a:t>
            </a:r>
          </a:p>
        </p:txBody>
      </p:sp>
    </p:spTree>
  </p:cSld>
  <p:clrMapOvr>
    <a:masterClrMapping/>
  </p:clrMapOvr>
  <p:transition spd="med">
    <p:push dir="l"/>
  </p:transition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23947" y="521502"/>
            <a:ext cx="1564339" cy="15643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E0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8788" y="218659"/>
            <a:ext cx="17932586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CÓDIGOS QR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26933" y="1774337"/>
            <a:ext cx="8558368" cy="8056006"/>
            <a:chOff x="0" y="0"/>
            <a:chExt cx="2254056" cy="21217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4056" cy="2121746"/>
            </a:xfrm>
            <a:custGeom>
              <a:avLst/>
              <a:gdLst/>
              <a:ahLst/>
              <a:cxnLst/>
              <a:rect r="r" b="b" t="t" l="l"/>
              <a:pathLst>
                <a:path h="2121746" w="2254056">
                  <a:moveTo>
                    <a:pt x="46135" y="0"/>
                  </a:moveTo>
                  <a:lnTo>
                    <a:pt x="2207921" y="0"/>
                  </a:lnTo>
                  <a:cubicBezTo>
                    <a:pt x="2233401" y="0"/>
                    <a:pt x="2254056" y="20655"/>
                    <a:pt x="2254056" y="46135"/>
                  </a:cubicBezTo>
                  <a:lnTo>
                    <a:pt x="2254056" y="2075612"/>
                  </a:lnTo>
                  <a:cubicBezTo>
                    <a:pt x="2254056" y="2101091"/>
                    <a:pt x="2233401" y="2121746"/>
                    <a:pt x="2207921" y="2121746"/>
                  </a:cubicBezTo>
                  <a:lnTo>
                    <a:pt x="46135" y="2121746"/>
                  </a:lnTo>
                  <a:cubicBezTo>
                    <a:pt x="20655" y="2121746"/>
                    <a:pt x="0" y="2101091"/>
                    <a:pt x="0" y="2075612"/>
                  </a:cubicBezTo>
                  <a:lnTo>
                    <a:pt x="0" y="46135"/>
                  </a:lnTo>
                  <a:cubicBezTo>
                    <a:pt x="0" y="20655"/>
                    <a:pt x="20655" y="0"/>
                    <a:pt x="46135" y="0"/>
                  </a:cubicBezTo>
                  <a:close/>
                </a:path>
              </a:pathLst>
            </a:custGeom>
            <a:solidFill>
              <a:srgbClr val="189E0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254056" cy="2178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99578" y="557935"/>
            <a:ext cx="1430380" cy="1527906"/>
          </a:xfrm>
          <a:custGeom>
            <a:avLst/>
            <a:gdLst/>
            <a:ahLst/>
            <a:cxnLst/>
            <a:rect r="r" b="b" t="t" l="l"/>
            <a:pathLst>
              <a:path h="1527906" w="1430380">
                <a:moveTo>
                  <a:pt x="0" y="0"/>
                </a:moveTo>
                <a:lnTo>
                  <a:pt x="1430380" y="0"/>
                </a:lnTo>
                <a:lnTo>
                  <a:pt x="1430380" y="1527906"/>
                </a:lnTo>
                <a:lnTo>
                  <a:pt x="0" y="1527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395825" y="1774337"/>
            <a:ext cx="8765549" cy="7995136"/>
            <a:chOff x="0" y="0"/>
            <a:chExt cx="2308622" cy="2105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08622" cy="2105715"/>
            </a:xfrm>
            <a:custGeom>
              <a:avLst/>
              <a:gdLst/>
              <a:ahLst/>
              <a:cxnLst/>
              <a:rect r="r" b="b" t="t" l="l"/>
              <a:pathLst>
                <a:path h="2105715" w="2308622">
                  <a:moveTo>
                    <a:pt x="45044" y="0"/>
                  </a:moveTo>
                  <a:lnTo>
                    <a:pt x="2263578" y="0"/>
                  </a:lnTo>
                  <a:cubicBezTo>
                    <a:pt x="2288455" y="0"/>
                    <a:pt x="2308622" y="20167"/>
                    <a:pt x="2308622" y="45044"/>
                  </a:cubicBezTo>
                  <a:lnTo>
                    <a:pt x="2308622" y="2060671"/>
                  </a:lnTo>
                  <a:cubicBezTo>
                    <a:pt x="2308622" y="2085548"/>
                    <a:pt x="2288455" y="2105715"/>
                    <a:pt x="2263578" y="2105715"/>
                  </a:cubicBezTo>
                  <a:lnTo>
                    <a:pt x="45044" y="2105715"/>
                  </a:lnTo>
                  <a:cubicBezTo>
                    <a:pt x="20167" y="2105715"/>
                    <a:pt x="0" y="2085548"/>
                    <a:pt x="0" y="2060671"/>
                  </a:cubicBezTo>
                  <a:lnTo>
                    <a:pt x="0" y="45044"/>
                  </a:lnTo>
                  <a:cubicBezTo>
                    <a:pt x="0" y="20167"/>
                    <a:pt x="20167" y="0"/>
                    <a:pt x="45044" y="0"/>
                  </a:cubicBezTo>
                  <a:close/>
                </a:path>
              </a:pathLst>
            </a:custGeom>
            <a:solidFill>
              <a:srgbClr val="1E9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308622" cy="2162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22439" y="557935"/>
            <a:ext cx="1456468" cy="1456468"/>
          </a:xfrm>
          <a:custGeom>
            <a:avLst/>
            <a:gdLst/>
            <a:ahLst/>
            <a:cxnLst/>
            <a:rect r="r" b="b" t="t" l="l"/>
            <a:pathLst>
              <a:path h="1456468" w="1456468">
                <a:moveTo>
                  <a:pt x="0" y="0"/>
                </a:moveTo>
                <a:lnTo>
                  <a:pt x="1456467" y="0"/>
                </a:lnTo>
                <a:lnTo>
                  <a:pt x="1456467" y="1456468"/>
                </a:lnTo>
                <a:lnTo>
                  <a:pt x="0" y="145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26831" y="2014403"/>
            <a:ext cx="7575874" cy="7575874"/>
          </a:xfrm>
          <a:custGeom>
            <a:avLst/>
            <a:gdLst/>
            <a:ahLst/>
            <a:cxnLst/>
            <a:rect r="r" b="b" t="t" l="l"/>
            <a:pathLst>
              <a:path h="7575874" w="7575874">
                <a:moveTo>
                  <a:pt x="0" y="0"/>
                </a:moveTo>
                <a:lnTo>
                  <a:pt x="7575874" y="0"/>
                </a:lnTo>
                <a:lnTo>
                  <a:pt x="7575874" y="7575874"/>
                </a:lnTo>
                <a:lnTo>
                  <a:pt x="0" y="7575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921514" y="2085841"/>
            <a:ext cx="7841665" cy="7431158"/>
            <a:chOff x="0" y="0"/>
            <a:chExt cx="2065294" cy="19571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65294" cy="1957177"/>
            </a:xfrm>
            <a:custGeom>
              <a:avLst/>
              <a:gdLst/>
              <a:ahLst/>
              <a:cxnLst/>
              <a:rect r="r" b="b" t="t" l="l"/>
              <a:pathLst>
                <a:path h="1957177" w="2065294">
                  <a:moveTo>
                    <a:pt x="0" y="0"/>
                  </a:moveTo>
                  <a:lnTo>
                    <a:pt x="2065294" y="0"/>
                  </a:lnTo>
                  <a:lnTo>
                    <a:pt x="2065294" y="1957177"/>
                  </a:lnTo>
                  <a:lnTo>
                    <a:pt x="0" y="19571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065294" cy="201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134279" y="2085841"/>
            <a:ext cx="7467797" cy="7467797"/>
          </a:xfrm>
          <a:custGeom>
            <a:avLst/>
            <a:gdLst/>
            <a:ahLst/>
            <a:cxnLst/>
            <a:rect r="r" b="b" t="t" l="l"/>
            <a:pathLst>
              <a:path h="7467797" w="7467797">
                <a:moveTo>
                  <a:pt x="0" y="0"/>
                </a:moveTo>
                <a:lnTo>
                  <a:pt x="7467797" y="0"/>
                </a:lnTo>
                <a:lnTo>
                  <a:pt x="7467797" y="7467797"/>
                </a:lnTo>
                <a:lnTo>
                  <a:pt x="0" y="7467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55307" y="1028700"/>
            <a:ext cx="1564339" cy="15643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53B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64816" y="1896078"/>
            <a:ext cx="8558368" cy="8056006"/>
            <a:chOff x="0" y="0"/>
            <a:chExt cx="2254056" cy="2121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54056" cy="2121746"/>
            </a:xfrm>
            <a:custGeom>
              <a:avLst/>
              <a:gdLst/>
              <a:ahLst/>
              <a:cxnLst/>
              <a:rect r="r" b="b" t="t" l="l"/>
              <a:pathLst>
                <a:path h="2121746" w="2254056">
                  <a:moveTo>
                    <a:pt x="46135" y="0"/>
                  </a:moveTo>
                  <a:lnTo>
                    <a:pt x="2207921" y="0"/>
                  </a:lnTo>
                  <a:cubicBezTo>
                    <a:pt x="2233401" y="0"/>
                    <a:pt x="2254056" y="20655"/>
                    <a:pt x="2254056" y="46135"/>
                  </a:cubicBezTo>
                  <a:lnTo>
                    <a:pt x="2254056" y="2075612"/>
                  </a:lnTo>
                  <a:cubicBezTo>
                    <a:pt x="2254056" y="2101091"/>
                    <a:pt x="2233401" y="2121746"/>
                    <a:pt x="2207921" y="2121746"/>
                  </a:cubicBezTo>
                  <a:lnTo>
                    <a:pt x="46135" y="2121746"/>
                  </a:lnTo>
                  <a:cubicBezTo>
                    <a:pt x="20655" y="2121746"/>
                    <a:pt x="0" y="2101091"/>
                    <a:pt x="0" y="2075612"/>
                  </a:cubicBezTo>
                  <a:lnTo>
                    <a:pt x="0" y="46135"/>
                  </a:lnTo>
                  <a:cubicBezTo>
                    <a:pt x="0" y="20655"/>
                    <a:pt x="20655" y="0"/>
                    <a:pt x="46135" y="0"/>
                  </a:cubicBezTo>
                  <a:close/>
                </a:path>
              </a:pathLst>
            </a:custGeom>
            <a:solidFill>
              <a:srgbClr val="7953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254056" cy="2178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93616" y="1114099"/>
            <a:ext cx="687722" cy="945322"/>
          </a:xfrm>
          <a:custGeom>
            <a:avLst/>
            <a:gdLst/>
            <a:ahLst/>
            <a:cxnLst/>
            <a:rect r="r" b="b" t="t" l="l"/>
            <a:pathLst>
              <a:path h="945322" w="687722">
                <a:moveTo>
                  <a:pt x="0" y="0"/>
                </a:moveTo>
                <a:lnTo>
                  <a:pt x="687722" y="0"/>
                </a:lnTo>
                <a:lnTo>
                  <a:pt x="687722" y="945322"/>
                </a:lnTo>
                <a:lnTo>
                  <a:pt x="0" y="9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64739" y="2144820"/>
            <a:ext cx="7558523" cy="7558523"/>
          </a:xfrm>
          <a:custGeom>
            <a:avLst/>
            <a:gdLst/>
            <a:ahLst/>
            <a:cxnLst/>
            <a:rect r="r" b="b" t="t" l="l"/>
            <a:pathLst>
              <a:path h="7558523" w="7558523">
                <a:moveTo>
                  <a:pt x="0" y="0"/>
                </a:moveTo>
                <a:lnTo>
                  <a:pt x="7558522" y="0"/>
                </a:lnTo>
                <a:lnTo>
                  <a:pt x="7558522" y="7558522"/>
                </a:lnTo>
                <a:lnTo>
                  <a:pt x="0" y="7558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32104" y="76200"/>
            <a:ext cx="10810745" cy="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64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QR DO FORMULÁRIO</a:t>
            </a:r>
          </a:p>
        </p:txBody>
      </p:sp>
    </p:spTree>
  </p:cSld>
  <p:clrMapOvr>
    <a:masterClrMapping/>
  </p:clrMapOvr>
  <p:transition spd="med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13361" y="3361911"/>
            <a:ext cx="4428924" cy="4428924"/>
          </a:xfrm>
          <a:custGeom>
            <a:avLst/>
            <a:gdLst/>
            <a:ahLst/>
            <a:cxnLst/>
            <a:rect r="r" b="b" t="t" l="l"/>
            <a:pathLst>
              <a:path h="4428924" w="4428924">
                <a:moveTo>
                  <a:pt x="0" y="0"/>
                </a:moveTo>
                <a:lnTo>
                  <a:pt x="4428924" y="0"/>
                </a:lnTo>
                <a:lnTo>
                  <a:pt x="4428924" y="4428924"/>
                </a:lnTo>
                <a:lnTo>
                  <a:pt x="0" y="442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852" y="3078820"/>
            <a:ext cx="1450192" cy="1618066"/>
          </a:xfrm>
          <a:custGeom>
            <a:avLst/>
            <a:gdLst/>
            <a:ahLst/>
            <a:cxnLst/>
            <a:rect r="r" b="b" t="t" l="l"/>
            <a:pathLst>
              <a:path h="1618066" w="1450192">
                <a:moveTo>
                  <a:pt x="0" y="0"/>
                </a:moveTo>
                <a:lnTo>
                  <a:pt x="1450192" y="0"/>
                </a:lnTo>
                <a:lnTo>
                  <a:pt x="1450192" y="1618066"/>
                </a:lnTo>
                <a:lnTo>
                  <a:pt x="0" y="1618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0565" y="816206"/>
            <a:ext cx="12352803" cy="173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ANTES DO TUTOR I.A</a:t>
            </a:r>
          </a:p>
          <a:p>
            <a:pPr algn="ctr">
              <a:lnSpc>
                <a:spcPts val="6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986160" y="4115222"/>
            <a:ext cx="3086052" cy="42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  <a:spcBef>
                <a:spcPct val="0"/>
              </a:spcBef>
            </a:pPr>
            <a:r>
              <a:rPr lang="en-US" b="true" sz="298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Desorganização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82700" y="5113846"/>
            <a:ext cx="3472609" cy="1048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3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perdem prazos importantes por falta de lembretes.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9384" y="3460140"/>
            <a:ext cx="733839" cy="63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6"/>
              </a:lnSpc>
              <a:spcBef>
                <a:spcPct val="0"/>
              </a:spcBef>
            </a:pPr>
            <a:r>
              <a:rPr lang="en-US" b="true" sz="449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462994" y="3361911"/>
            <a:ext cx="4428924" cy="4428924"/>
          </a:xfrm>
          <a:custGeom>
            <a:avLst/>
            <a:gdLst/>
            <a:ahLst/>
            <a:cxnLst/>
            <a:rect r="r" b="b" t="t" l="l"/>
            <a:pathLst>
              <a:path h="4428924" w="4428924">
                <a:moveTo>
                  <a:pt x="0" y="0"/>
                </a:moveTo>
                <a:lnTo>
                  <a:pt x="4428925" y="0"/>
                </a:lnTo>
                <a:lnTo>
                  <a:pt x="4428925" y="4428924"/>
                </a:lnTo>
                <a:lnTo>
                  <a:pt x="0" y="442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91486" y="3078820"/>
            <a:ext cx="1450192" cy="1618066"/>
          </a:xfrm>
          <a:custGeom>
            <a:avLst/>
            <a:gdLst/>
            <a:ahLst/>
            <a:cxnLst/>
            <a:rect r="r" b="b" t="t" l="l"/>
            <a:pathLst>
              <a:path h="1618066" w="1450192">
                <a:moveTo>
                  <a:pt x="0" y="0"/>
                </a:moveTo>
                <a:lnTo>
                  <a:pt x="1450191" y="0"/>
                </a:lnTo>
                <a:lnTo>
                  <a:pt x="1450191" y="1618066"/>
                </a:lnTo>
                <a:lnTo>
                  <a:pt x="0" y="1618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3987" y="4115222"/>
            <a:ext cx="3114981" cy="42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  <a:spcBef>
                <a:spcPct val="0"/>
              </a:spcBef>
            </a:pPr>
            <a:r>
              <a:rPr lang="en-US" b="true" sz="298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Esquecimentos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75119" y="5047184"/>
            <a:ext cx="3719724" cy="139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3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Aulas e trabalhos são esquecidos, impactando negativamente     o desempenho do aluno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89017" y="3460140"/>
            <a:ext cx="733839" cy="63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6"/>
              </a:lnSpc>
              <a:spcBef>
                <a:spcPct val="0"/>
              </a:spcBef>
            </a:pPr>
            <a:r>
              <a:rPr lang="en-US" b="true" sz="449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913554" y="3361911"/>
            <a:ext cx="4428924" cy="4428924"/>
          </a:xfrm>
          <a:custGeom>
            <a:avLst/>
            <a:gdLst/>
            <a:ahLst/>
            <a:cxnLst/>
            <a:rect r="r" b="b" t="t" l="l"/>
            <a:pathLst>
              <a:path h="4428924" w="4428924">
                <a:moveTo>
                  <a:pt x="0" y="0"/>
                </a:moveTo>
                <a:lnTo>
                  <a:pt x="4428924" y="0"/>
                </a:lnTo>
                <a:lnTo>
                  <a:pt x="4428924" y="4428924"/>
                </a:lnTo>
                <a:lnTo>
                  <a:pt x="0" y="442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542045" y="3078820"/>
            <a:ext cx="1450192" cy="1618066"/>
          </a:xfrm>
          <a:custGeom>
            <a:avLst/>
            <a:gdLst/>
            <a:ahLst/>
            <a:cxnLst/>
            <a:rect r="r" b="b" t="t" l="l"/>
            <a:pathLst>
              <a:path h="1618066" w="1450192">
                <a:moveTo>
                  <a:pt x="0" y="0"/>
                </a:moveTo>
                <a:lnTo>
                  <a:pt x="1450192" y="0"/>
                </a:lnTo>
                <a:lnTo>
                  <a:pt x="1450192" y="1618066"/>
                </a:lnTo>
                <a:lnTo>
                  <a:pt x="0" y="1618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895269" y="4115222"/>
            <a:ext cx="3357681" cy="42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  <a:spcBef>
                <a:spcPct val="0"/>
              </a:spcBef>
            </a:pPr>
            <a:r>
              <a:rPr lang="en-US" b="true" sz="298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Falta de Suporte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25444" y="5047184"/>
            <a:ext cx="3709523" cy="139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3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Alunos têm dificuldade em encontrar respostas rápidas para suas dúvidas.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39576" y="3460140"/>
            <a:ext cx="733839" cy="63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6"/>
              </a:lnSpc>
              <a:spcBef>
                <a:spcPct val="0"/>
              </a:spcBef>
            </a:pPr>
            <a:r>
              <a:rPr lang="en-US" b="true" sz="449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063771" y="8162310"/>
            <a:ext cx="1541495" cy="1541495"/>
          </a:xfrm>
          <a:custGeom>
            <a:avLst/>
            <a:gdLst/>
            <a:ahLst/>
            <a:cxnLst/>
            <a:rect r="r" b="b" t="t" l="l"/>
            <a:pathLst>
              <a:path h="1541495" w="1541495">
                <a:moveTo>
                  <a:pt x="0" y="0"/>
                </a:moveTo>
                <a:lnTo>
                  <a:pt x="1541495" y="0"/>
                </a:lnTo>
                <a:lnTo>
                  <a:pt x="1541495" y="1541495"/>
                </a:lnTo>
                <a:lnTo>
                  <a:pt x="0" y="15414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413108" y="9377994"/>
            <a:ext cx="712359" cy="794822"/>
          </a:xfrm>
          <a:custGeom>
            <a:avLst/>
            <a:gdLst/>
            <a:ahLst/>
            <a:cxnLst/>
            <a:rect r="r" b="b" t="t" l="l"/>
            <a:pathLst>
              <a:path h="794822" w="712359">
                <a:moveTo>
                  <a:pt x="0" y="0"/>
                </a:moveTo>
                <a:lnTo>
                  <a:pt x="712359" y="0"/>
                </a:lnTo>
                <a:lnTo>
                  <a:pt x="712359" y="794822"/>
                </a:lnTo>
                <a:lnTo>
                  <a:pt x="0" y="7948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575641" y="9522477"/>
            <a:ext cx="387293" cy="4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071F37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</a:p>
        </p:txBody>
      </p:sp>
    </p:spTree>
  </p:cSld>
  <p:clrMapOvr>
    <a:masterClrMapping/>
  </p:clrMapOvr>
  <p:transition spd="med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DAGd3jB4iOU</dc:identifier>
  <dcterms:modified xsi:type="dcterms:W3CDTF">2011-08-01T06:04:30Z</dcterms:modified>
  <cp:revision>1</cp:revision>
  <dc:title>TUtor.ia</dc:title>
</cp:coreProperties>
</file>